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0" r:id="rId2"/>
    <p:sldId id="258" r:id="rId3"/>
    <p:sldId id="263" r:id="rId4"/>
    <p:sldId id="264" r:id="rId5"/>
    <p:sldId id="268" r:id="rId6"/>
    <p:sldId id="279" r:id="rId7"/>
    <p:sldId id="284" r:id="rId8"/>
    <p:sldId id="269" r:id="rId9"/>
    <p:sldId id="270" r:id="rId10"/>
    <p:sldId id="280" r:id="rId11"/>
    <p:sldId id="266" r:id="rId12"/>
    <p:sldId id="267" r:id="rId13"/>
    <p:sldId id="286" r:id="rId14"/>
    <p:sldId id="281" r:id="rId15"/>
    <p:sldId id="285" r:id="rId16"/>
    <p:sldId id="282" r:id="rId17"/>
    <p:sldId id="271" r:id="rId18"/>
    <p:sldId id="278" r:id="rId19"/>
    <p:sldId id="272" r:id="rId20"/>
    <p:sldId id="273" r:id="rId21"/>
    <p:sldId id="276" r:id="rId22"/>
    <p:sldId id="277" r:id="rId23"/>
  </p:sldIdLst>
  <p:sldSz cx="12192000" cy="6858000"/>
  <p:notesSz cx="6858000" cy="9144000"/>
  <p:embeddedFontLst>
    <p:embeddedFont>
      <p:font typeface="a드림고딕4" panose="02020600000000000000" pitchFamily="18" charset="-127"/>
      <p:regular r:id="rId24"/>
    </p:embeddedFont>
    <p:embeddedFont>
      <p:font typeface="a드림고딕5" panose="02020600000000000000" pitchFamily="18" charset="-127"/>
      <p:regular r:id="rId25"/>
    </p:embeddedFont>
    <p:embeddedFont>
      <p:font typeface="a타이틀고딕2" panose="02020600000000000000" pitchFamily="18" charset="-127"/>
      <p:regular r:id="rId26"/>
    </p:embeddedFont>
    <p:embeddedFont>
      <p:font typeface="a타이틀고딕4" panose="02020600000000000000" pitchFamily="18" charset="-127"/>
      <p:regular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3895"/>
    <a:srgbClr val="CBE1DA"/>
    <a:srgbClr val="6094AE"/>
    <a:srgbClr val="739CC3"/>
    <a:srgbClr val="C25C66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E843F1-0091-4618-A3C4-A85086BCB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67D660-C088-4B5C-847F-00D5A0686B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15BC82-1E67-40F4-AC05-5FE932275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7E730-25E9-4A52-BB40-078D990FCE13}" type="datetimeFigureOut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5D014A-7487-4A00-8EE1-403649B62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EAE466-592A-4ABF-84A7-30BBAA8A2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908F2-FCBA-4474-90AC-5A49BA70F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995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235980-0253-4913-938C-14337ABB1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70F821-52C8-49B9-8DEA-B916502775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D29E3D-EAA9-45B2-89E9-80E76EB6C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7E730-25E9-4A52-BB40-078D990FCE13}" type="datetimeFigureOut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FF94AE-B0BC-451E-92CF-C604D6517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D91A25-00F9-43D5-926E-E00271ADC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908F2-FCBA-4474-90AC-5A49BA70F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723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ECA2E26-A11C-4064-AA41-991EC2EA8E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4D7B1CF-2F5C-428A-9CFE-F37F0D9633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AFB3C3-8AE2-47DC-9980-4DC78BDE0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7E730-25E9-4A52-BB40-078D990FCE13}" type="datetimeFigureOut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E95C23-06BD-4DA5-BCE5-2ED8F62EF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D4289A-87AC-433A-8A86-ECB348457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908F2-FCBA-4474-90AC-5A49BA70F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914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375549-082E-401E-858F-1F3D3C446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E27B06-7B2B-400B-80C3-E74A92479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D3360-2F39-4E2E-A0A5-2573E26B9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7E730-25E9-4A52-BB40-078D990FCE13}" type="datetimeFigureOut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B45DEA-196D-40F3-90B1-38ECD1F42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DCAA53-76AE-48E2-9122-25208DFB7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908F2-FCBA-4474-90AC-5A49BA70F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743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721C8D-5CD3-4A75-9A8F-39555F98B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793772-9C26-4EEA-8BFE-A4D7D2306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17F14B-66E4-43AC-9D65-E7CBC91C5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7E730-25E9-4A52-BB40-078D990FCE13}" type="datetimeFigureOut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4D4F9E-148D-4F83-AF66-BBBA591F5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255458-70A6-4F4C-82FB-63053260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908F2-FCBA-4474-90AC-5A49BA70F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315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DDDE8-7889-4CB7-A55C-4A9F15F4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CBC2A6-1913-449F-A40F-85AB82FA84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EB7051-16B7-4633-B5B4-0049728A67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D67963-7106-4D96-BEDA-11A659282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7E730-25E9-4A52-BB40-078D990FCE13}" type="datetimeFigureOut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90B7E7-888B-4BB9-B429-3549F3BF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9B6CEA-0B90-44AF-B0E6-23C45CFB3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908F2-FCBA-4474-90AC-5A49BA70F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078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19475F-1E94-42A8-977B-8A019278C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955A0E-5C84-416F-8774-1150743A1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38DA8D-E37F-4004-8D28-F71FF3A3AA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A3CECE6-E9B2-46A2-A48B-6193E700F5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44C5ED8-7195-4134-A014-6E121D75BF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1625DDA-A214-4A1D-9E44-80A4B774C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7E730-25E9-4A52-BB40-078D990FCE13}" type="datetimeFigureOut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F8EE5EB-3F66-4A63-9E0A-280CEC20C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6D390F7-B409-45B7-AF26-EA98DDFC7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908F2-FCBA-4474-90AC-5A49BA70F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01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693A75-4D0D-4083-9B79-DED056047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23F712-592E-4A54-800B-54AAD4F87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7E730-25E9-4A52-BB40-078D990FCE13}" type="datetimeFigureOut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902CDB0-738A-4524-AD0E-5EAEFE658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C497B77-14B1-4803-9237-06C8F8747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908F2-FCBA-4474-90AC-5A49BA70F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926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2809924-E626-4534-9436-EAB64D6E7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7E730-25E9-4A52-BB40-078D990FCE13}" type="datetimeFigureOut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D02E62D-A1C7-467A-9383-9374EB618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FF6118-D58F-46DD-B4E3-3DB753CAA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908F2-FCBA-4474-90AC-5A49BA70F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181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DE9FA6-8AE0-4B74-A56A-0FF1F84D6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F82245-8022-4486-9962-DCACE3BC0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B61AA5-070D-4977-8FEF-856A7354DD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5DFC85-AAEE-4556-B58E-1E1C27818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7E730-25E9-4A52-BB40-078D990FCE13}" type="datetimeFigureOut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B7DC18-9BC2-47CC-8096-30A472B5D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450925-C5AA-42AB-9419-5160021B1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908F2-FCBA-4474-90AC-5A49BA70F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51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489F0C-F2A6-43A5-B989-EC10CA247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0A3E451-5E6A-4350-9B24-AFE5AA0CCC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54948E-2609-450E-84BE-72E0958B64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D90707-4B9A-4F36-A888-8F87034E0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7E730-25E9-4A52-BB40-078D990FCE13}" type="datetimeFigureOut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95BCAF-E3AB-463E-A5AA-90B55D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591937-EEB9-4E4E-B702-DDAC30958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908F2-FCBA-4474-90AC-5A49BA70F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859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741BF66-44C4-42A0-8F67-6CED99DD3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0EE427-7227-4DB5-8348-775B942BC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D5203E-2B5F-4867-B7FA-12D710AADE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7E730-25E9-4A52-BB40-078D990FCE13}" type="datetimeFigureOut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12BCF6-8288-4A6C-BEFE-981C1657C0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EF8DB9-FEDE-4B27-BA52-8B1C0F20FC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908F2-FCBA-4474-90AC-5A49BA70F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200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microsoft.com/office/2007/relationships/hdphoto" Target="../media/hdphoto2.wdp"/><Relationship Id="rId10" Type="http://schemas.microsoft.com/office/2007/relationships/hdphoto" Target="../media/hdphoto6.wdp"/><Relationship Id="rId4" Type="http://schemas.openxmlformats.org/officeDocument/2006/relationships/image" Target="../media/image5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microsoft.com/office/2007/relationships/hdphoto" Target="../media/hdphoto6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bigkinds.or.kr/" TargetMode="External"/><Relationship Id="rId5" Type="http://schemas.microsoft.com/office/2007/relationships/hdphoto" Target="../media/hdphoto4.wdp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306085DF-4C50-4B78-9B4C-211F3733CCCC}"/>
              </a:ext>
            </a:extLst>
          </p:cNvPr>
          <p:cNvSpPr/>
          <p:nvPr/>
        </p:nvSpPr>
        <p:spPr>
          <a:xfrm>
            <a:off x="0" y="-4040"/>
            <a:ext cx="7330289" cy="6858000"/>
          </a:xfrm>
          <a:custGeom>
            <a:avLst/>
            <a:gdLst>
              <a:gd name="connsiteX0" fmla="*/ 0 w 7330289"/>
              <a:gd name="connsiteY0" fmla="*/ 0 h 6858000"/>
              <a:gd name="connsiteX1" fmla="*/ 1853571 w 7330289"/>
              <a:gd name="connsiteY1" fmla="*/ 0 h 6858000"/>
              <a:gd name="connsiteX2" fmla="*/ 5068352 w 7330289"/>
              <a:gd name="connsiteY2" fmla="*/ 0 h 6858000"/>
              <a:gd name="connsiteX3" fmla="*/ 5080879 w 7330289"/>
              <a:gd name="connsiteY3" fmla="*/ 4939 h 6858000"/>
              <a:gd name="connsiteX4" fmla="*/ 7330289 w 7330289"/>
              <a:gd name="connsiteY4" fmla="*/ 3398511 h 6858000"/>
              <a:gd name="connsiteX5" fmla="*/ 5080879 w 7330289"/>
              <a:gd name="connsiteY5" fmla="*/ 6792083 h 6858000"/>
              <a:gd name="connsiteX6" fmla="*/ 4913698 w 7330289"/>
              <a:gd name="connsiteY6" fmla="*/ 6858000 h 6858000"/>
              <a:gd name="connsiteX7" fmla="*/ 2008225 w 7330289"/>
              <a:gd name="connsiteY7" fmla="*/ 6858000 h 6858000"/>
              <a:gd name="connsiteX8" fmla="*/ 0 w 7330289"/>
              <a:gd name="connsiteY8" fmla="*/ 6858000 h 6858000"/>
              <a:gd name="connsiteX9" fmla="*/ 0 w 7330289"/>
              <a:gd name="connsiteY9" fmla="*/ 5079001 h 6858000"/>
              <a:gd name="connsiteX10" fmla="*/ 0 w 7330289"/>
              <a:gd name="connsiteY10" fmla="*/ 17180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330289" h="6858000">
                <a:moveTo>
                  <a:pt x="0" y="0"/>
                </a:moveTo>
                <a:lnTo>
                  <a:pt x="1853571" y="0"/>
                </a:lnTo>
                <a:lnTo>
                  <a:pt x="5068352" y="0"/>
                </a:lnTo>
                <a:lnTo>
                  <a:pt x="5080879" y="4939"/>
                </a:lnTo>
                <a:cubicBezTo>
                  <a:pt x="6402763" y="564049"/>
                  <a:pt x="7330289" y="1872962"/>
                  <a:pt x="7330289" y="3398511"/>
                </a:cubicBezTo>
                <a:cubicBezTo>
                  <a:pt x="7330289" y="4924060"/>
                  <a:pt x="6402763" y="6232973"/>
                  <a:pt x="5080879" y="6792083"/>
                </a:cubicBezTo>
                <a:lnTo>
                  <a:pt x="4913698" y="6858000"/>
                </a:lnTo>
                <a:lnTo>
                  <a:pt x="2008225" y="6858000"/>
                </a:lnTo>
                <a:lnTo>
                  <a:pt x="0" y="6858000"/>
                </a:lnTo>
                <a:lnTo>
                  <a:pt x="0" y="5079001"/>
                </a:lnTo>
                <a:lnTo>
                  <a:pt x="0" y="1718022"/>
                </a:lnTo>
                <a:close/>
              </a:path>
            </a:pathLst>
          </a:custGeom>
          <a:solidFill>
            <a:srgbClr val="293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737030-4CB0-4323-B10D-F9C64247A5B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25" y="163976"/>
            <a:ext cx="4389720" cy="29264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BD2E2B3-2C54-4E59-A80E-92C52A2F3F91}"/>
              </a:ext>
            </a:extLst>
          </p:cNvPr>
          <p:cNvSpPr txBox="1"/>
          <p:nvPr/>
        </p:nvSpPr>
        <p:spPr>
          <a:xfrm>
            <a:off x="1429474" y="2360972"/>
            <a:ext cx="3873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혁신 아이디어 분야</a:t>
            </a:r>
            <a:endParaRPr lang="en-US" altLang="ko-KR" sz="3600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A3B508E-7565-486B-9EB4-7F53E6AD1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33547" y="1758633"/>
            <a:ext cx="3231396" cy="17304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AFADA5D-FACD-4202-8B4F-2B4D8F2494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25" b="94518" l="7974" r="94075">
                        <a14:foregroundMark x1="84931" y1="81798" x2="84931" y2="62390"/>
                        <a14:foregroundMark x1="84931" y1="62390" x2="85881" y2="57675"/>
                        <a14:foregroundMark x1="92465" y1="48246" x2="86247" y2="22697"/>
                        <a14:foregroundMark x1="89173" y1="17763" x2="80980" y2="71382"/>
                        <a14:foregroundMark x1="73080" y1="29057" x2="73738" y2="47588"/>
                        <a14:foregroundMark x1="73738" y1="47588" x2="72421" y2="52193"/>
                        <a14:foregroundMark x1="93782" y1="13268" x2="85589" y2="47807"/>
                        <a14:foregroundMark x1="44477" y1="9320" x2="41185" y2="10307"/>
                        <a14:foregroundMark x1="38917" y1="14803" x2="39868" y2="12281"/>
                        <a14:foregroundMark x1="46086" y1="4934" x2="46086" y2="4934"/>
                        <a14:foregroundMark x1="20483" y1="45285" x2="20483" y2="45285"/>
                        <a14:foregroundMark x1="21141" y1="41886" x2="28205" y2="39110"/>
                        <a14:foregroundMark x1="20775" y1="42325" x2="22751" y2="39912"/>
                        <a14:foregroundMark x1="20190" y1="44846" x2="20775" y2="45285"/>
                        <a14:foregroundMark x1="22092" y1="35417" x2="18873" y2="45833"/>
                        <a14:foregroundMark x1="23409" y1="33443" x2="22092" y2="42873"/>
                        <a14:foregroundMark x1="29700" y1="78838" x2="28383" y2="66996"/>
                        <a14:foregroundMark x1="25384" y1="79825" x2="23409" y2="73355"/>
                        <a14:foregroundMark x1="32992" y1="94627" x2="23409" y2="78618"/>
                        <a14:foregroundMark x1="23409" y1="78618" x2="22458" y2="73355"/>
                        <a14:foregroundMark x1="7974" y1="66009" x2="9656" y2="65570"/>
                        <a14:foregroundMark x1="75055" y1="25658" x2="74031" y2="59649"/>
                        <a14:foregroundMark x1="77323" y1="59101" x2="65545" y2="67982"/>
                        <a14:foregroundMark x1="65545" y1="67982" x2="69788" y2="54715"/>
                        <a14:foregroundMark x1="66789" y1="70395" x2="52012" y2="75329"/>
                        <a14:foregroundMark x1="86906" y1="13268" x2="88808" y2="38377"/>
                        <a14:foregroundMark x1="94075" y1="43860" x2="92758" y2="9320"/>
                        <a14:foregroundMark x1="72421" y1="74890" x2="71397" y2="59101"/>
                        <a14:foregroundMark x1="50402" y1="75877" x2="52670" y2="74890"/>
                        <a14:foregroundMark x1="36942" y1="13816" x2="43160" y2="13816"/>
                        <a14:backgroundMark x1="15874" y1="31579" x2="19166" y2="18750"/>
                        <a14:backgroundMark x1="39576" y1="70943" x2="38990" y2="51645"/>
                        <a14:backgroundMark x1="38990" y1="51645" x2="40892" y2="46272"/>
                        <a14:backgroundMark x1="40527" y1="68969" x2="42502" y2="30592"/>
                        <a14:backgroundMark x1="41843" y1="73904" x2="48720" y2="80263"/>
                        <a14:backgroundMark x1="50317" y1="76115" x2="46086" y2="73355"/>
                        <a14:backgroundMark x1="63570" y1="84759" x2="51866" y2="77125"/>
                        <a14:backgroundMark x1="17191" y1="17215" x2="27725" y2="25658"/>
                        <a14:backgroundMark x1="12290" y1="49781" x2="12436" y2="28509"/>
                        <a14:backgroundMark x1="12436" y1="28509" x2="23409" y2="14364"/>
                        <a14:backgroundMark x1="23409" y1="14364" x2="27067" y2="26645"/>
                        <a14:backgroundMark x1="29993" y1="19189" x2="28895" y2="38816"/>
                        <a14:backgroundMark x1="28895" y1="38816" x2="28383" y2="39364"/>
                        <a14:backgroundMark x1="10607" y1="58114" x2="13241" y2="45833"/>
                        <a14:backgroundMark x1="36942" y1="51206" x2="37893" y2="660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864"/>
          <a:stretch/>
        </p:blipFill>
        <p:spPr>
          <a:xfrm>
            <a:off x="6906859" y="3459489"/>
            <a:ext cx="3405541" cy="29077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A7AECED2-A9F1-4217-9A7F-ED6C6E91228F}"/>
              </a:ext>
            </a:extLst>
          </p:cNvPr>
          <p:cNvSpPr/>
          <p:nvPr/>
        </p:nvSpPr>
        <p:spPr>
          <a:xfrm>
            <a:off x="1477600" y="3119350"/>
            <a:ext cx="360256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08CC1FC-8B34-45E2-8704-B03D8E1AD7E3}"/>
              </a:ext>
            </a:extLst>
          </p:cNvPr>
          <p:cNvSpPr txBox="1"/>
          <p:nvPr/>
        </p:nvSpPr>
        <p:spPr>
          <a:xfrm>
            <a:off x="1433325" y="3353584"/>
            <a:ext cx="4389720" cy="941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dirty="0" err="1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뉴노멀</a:t>
            </a:r>
            <a:r>
              <a:rPr lang="ko-KR" altLang="en-US" sz="2400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시대 준비를 위한 서비스 아이디어 및 </a:t>
            </a:r>
            <a:r>
              <a:rPr lang="en-US" altLang="ko-KR" sz="2400" dirty="0" err="1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PoC</a:t>
            </a:r>
            <a:r>
              <a:rPr lang="en-US" altLang="ko-KR" sz="2400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제시</a:t>
            </a:r>
            <a:endParaRPr lang="en-US" altLang="ko-KR" sz="2400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E71653E-8D37-4D86-8333-3D051C516857}"/>
              </a:ext>
            </a:extLst>
          </p:cNvPr>
          <p:cNvSpPr/>
          <p:nvPr/>
        </p:nvSpPr>
        <p:spPr>
          <a:xfrm>
            <a:off x="1477600" y="2203205"/>
            <a:ext cx="360256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719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534958CF-F5FA-4038-9540-4EBCF8957084}"/>
              </a:ext>
            </a:extLst>
          </p:cNvPr>
          <p:cNvSpPr/>
          <p:nvPr/>
        </p:nvSpPr>
        <p:spPr>
          <a:xfrm>
            <a:off x="2668351" y="2791281"/>
            <a:ext cx="8710848" cy="352638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D2E2B3-2C54-4E59-A80E-92C52A2F3F91}"/>
              </a:ext>
            </a:extLst>
          </p:cNvPr>
          <p:cNvSpPr txBox="1"/>
          <p:nvPr/>
        </p:nvSpPr>
        <p:spPr>
          <a:xfrm>
            <a:off x="2488921" y="343118"/>
            <a:ext cx="92143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293895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노년층에게 어떤 서비스가 필요할까</a:t>
            </a:r>
            <a:r>
              <a:rPr lang="en-US" altLang="ko-KR" sz="4400" dirty="0">
                <a:solidFill>
                  <a:srgbClr val="293895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?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A045447-6FD8-4B4F-AA25-CB2E97B50A76}"/>
              </a:ext>
            </a:extLst>
          </p:cNvPr>
          <p:cNvSpPr/>
          <p:nvPr/>
        </p:nvSpPr>
        <p:spPr>
          <a:xfrm>
            <a:off x="-1" y="0"/>
            <a:ext cx="1978926" cy="6858000"/>
          </a:xfrm>
          <a:prstGeom prst="rect">
            <a:avLst/>
          </a:prstGeom>
          <a:solidFill>
            <a:srgbClr val="293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3C614F1-9A15-47B5-8523-A77EA0BFDB56}"/>
              </a:ext>
            </a:extLst>
          </p:cNvPr>
          <p:cNvGrpSpPr/>
          <p:nvPr/>
        </p:nvGrpSpPr>
        <p:grpSpPr>
          <a:xfrm>
            <a:off x="565992" y="1612387"/>
            <a:ext cx="1168910" cy="2877883"/>
            <a:chOff x="552344" y="1929801"/>
            <a:chExt cx="1168910" cy="2877883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E173F59-4A57-45B6-861F-0247DF48551D}"/>
                </a:ext>
              </a:extLst>
            </p:cNvPr>
            <p:cNvSpPr txBox="1"/>
            <p:nvPr/>
          </p:nvSpPr>
          <p:spPr>
            <a:xfrm>
              <a:off x="552344" y="1929801"/>
              <a:ext cx="11689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200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defRPr>
              </a:lvl1pPr>
            </a:lstStyle>
            <a:p>
              <a:r>
                <a:rPr lang="ko-KR" altLang="en-US" dirty="0"/>
                <a:t>상황분석</a:t>
              </a:r>
              <a:endParaRPr lang="en-US" altLang="ko-KR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70B107F-8DFB-422B-BD34-E80C2D9790E7}"/>
                </a:ext>
              </a:extLst>
            </p:cNvPr>
            <p:cNvSpPr txBox="1"/>
            <p:nvPr/>
          </p:nvSpPr>
          <p:spPr>
            <a:xfrm>
              <a:off x="563565" y="2549244"/>
              <a:ext cx="11576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200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defRPr>
              </a:lvl1pPr>
            </a:lstStyle>
            <a:p>
              <a:r>
                <a:rPr lang="ko-KR" altLang="en-US"/>
                <a:t>목표설정</a:t>
              </a:r>
              <a:endParaRPr lang="en-US" altLang="ko-KR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D11243C-C007-4A1D-A67A-E99C7B8B6ED6}"/>
                </a:ext>
              </a:extLst>
            </p:cNvPr>
            <p:cNvSpPr txBox="1"/>
            <p:nvPr/>
          </p:nvSpPr>
          <p:spPr>
            <a:xfrm>
              <a:off x="557153" y="3168687"/>
              <a:ext cx="11641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2000">
                  <a:solidFill>
                    <a:schemeClr val="bg1">
                      <a:lumMod val="9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defRPr>
              </a:lvl1pPr>
            </a:lstStyle>
            <a:p>
              <a:r>
                <a:rPr lang="ko-KR" altLang="en-US" dirty="0"/>
                <a:t>분석과정</a:t>
              </a:r>
              <a:endParaRPr lang="en-US" altLang="ko-KR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D3CF08E-944C-4D72-831E-95A09CB0D4DA}"/>
                </a:ext>
              </a:extLst>
            </p:cNvPr>
            <p:cNvSpPr txBox="1"/>
            <p:nvPr/>
          </p:nvSpPr>
          <p:spPr>
            <a:xfrm>
              <a:off x="584404" y="3788130"/>
              <a:ext cx="11368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비즈니스</a:t>
              </a:r>
              <a:endParaRPr lang="en-US" altLang="ko-KR" sz="2000" dirty="0">
                <a:solidFill>
                  <a:schemeClr val="bg1">
                    <a:lumMod val="65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1896FFF-EE79-48F3-994A-E4DF993FFBA0}"/>
                </a:ext>
              </a:extLst>
            </p:cNvPr>
            <p:cNvSpPr txBox="1"/>
            <p:nvPr/>
          </p:nvSpPr>
          <p:spPr>
            <a:xfrm>
              <a:off x="568374" y="4407574"/>
              <a:ext cx="11528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기대효과</a:t>
              </a:r>
              <a:endParaRPr lang="en-US" altLang="ko-KR" sz="2000" dirty="0">
                <a:solidFill>
                  <a:schemeClr val="bg1">
                    <a:lumMod val="65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endParaRP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9BFF6B0-11B2-4535-AA98-748346320C56}"/>
              </a:ext>
            </a:extLst>
          </p:cNvPr>
          <p:cNvSpPr/>
          <p:nvPr/>
        </p:nvSpPr>
        <p:spPr>
          <a:xfrm>
            <a:off x="271913" y="1229162"/>
            <a:ext cx="256469" cy="256469"/>
          </a:xfrm>
          <a:prstGeom prst="rect">
            <a:avLst/>
          </a:prstGeom>
          <a:noFill/>
          <a:ln w="88900">
            <a:solidFill>
              <a:srgbClr val="8F9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B31C61-C399-495F-828F-C5B01ED2EE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83" t="13322" r="18963" b="11763"/>
          <a:stretch/>
        </p:blipFill>
        <p:spPr>
          <a:xfrm>
            <a:off x="2798600" y="2915925"/>
            <a:ext cx="4760943" cy="331861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7C2F37E-ED88-4BA5-83BE-0DC6CAE367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68" t="16223" r="23658" b="34525"/>
          <a:stretch/>
        </p:blipFill>
        <p:spPr>
          <a:xfrm>
            <a:off x="6887422" y="2918380"/>
            <a:ext cx="4408165" cy="230539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51B9D0A-723F-4C62-A768-7739B441497D}"/>
              </a:ext>
            </a:extLst>
          </p:cNvPr>
          <p:cNvSpPr/>
          <p:nvPr/>
        </p:nvSpPr>
        <p:spPr>
          <a:xfrm>
            <a:off x="2894412" y="1485631"/>
            <a:ext cx="84847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코로나로 인한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언택트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시대에 전반적인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물류량이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증가했지만 노인들은 여전히 디지털 사용이 익숙하지 않기 때문에 온라인 서비스 이용의 어려움을 느낄 수 밖에 없다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.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따라서 노인 접근성을 높인 새로운 물류 배달 서비스가 필요하다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1BE559-30BD-4471-86F9-D67B2FF08BB4}"/>
              </a:ext>
            </a:extLst>
          </p:cNvPr>
          <p:cNvSpPr/>
          <p:nvPr/>
        </p:nvSpPr>
        <p:spPr>
          <a:xfrm>
            <a:off x="2661203" y="1573192"/>
            <a:ext cx="137398" cy="567891"/>
          </a:xfrm>
          <a:prstGeom prst="rect">
            <a:avLst/>
          </a:prstGeom>
          <a:solidFill>
            <a:srgbClr val="293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2BD04EA2-C173-47F9-BC2B-1ECCFB02C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5852" y="5815288"/>
            <a:ext cx="249061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출처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: 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한화생명</a:t>
            </a:r>
          </a:p>
        </p:txBody>
      </p:sp>
    </p:spTree>
    <p:extLst>
      <p:ext uri="{BB962C8B-B14F-4D97-AF65-F5344CB8AC3E}">
        <p14:creationId xmlns:p14="http://schemas.microsoft.com/office/powerpoint/2010/main" val="544347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0C357AD9-C365-40AA-91D9-58339C62EE58}"/>
              </a:ext>
            </a:extLst>
          </p:cNvPr>
          <p:cNvSpPr/>
          <p:nvPr/>
        </p:nvSpPr>
        <p:spPr>
          <a:xfrm>
            <a:off x="2668351" y="1845090"/>
            <a:ext cx="3427649" cy="31678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D2E2B3-2C54-4E59-A80E-92C52A2F3F91}"/>
              </a:ext>
            </a:extLst>
          </p:cNvPr>
          <p:cNvSpPr txBox="1"/>
          <p:nvPr/>
        </p:nvSpPr>
        <p:spPr>
          <a:xfrm>
            <a:off x="2488921" y="343118"/>
            <a:ext cx="63802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293895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어떤 아이템을 제공할까</a:t>
            </a:r>
            <a:r>
              <a:rPr lang="en-US" altLang="ko-KR" sz="4400" dirty="0">
                <a:solidFill>
                  <a:srgbClr val="293895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?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A045447-6FD8-4B4F-AA25-CB2E97B50A76}"/>
              </a:ext>
            </a:extLst>
          </p:cNvPr>
          <p:cNvSpPr/>
          <p:nvPr/>
        </p:nvSpPr>
        <p:spPr>
          <a:xfrm>
            <a:off x="-1" y="0"/>
            <a:ext cx="1978926" cy="6858000"/>
          </a:xfrm>
          <a:prstGeom prst="rect">
            <a:avLst/>
          </a:prstGeom>
          <a:solidFill>
            <a:srgbClr val="293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3C614F1-9A15-47B5-8523-A77EA0BFDB56}"/>
              </a:ext>
            </a:extLst>
          </p:cNvPr>
          <p:cNvGrpSpPr/>
          <p:nvPr/>
        </p:nvGrpSpPr>
        <p:grpSpPr>
          <a:xfrm>
            <a:off x="565992" y="1612387"/>
            <a:ext cx="1168910" cy="2877883"/>
            <a:chOff x="552344" y="1929801"/>
            <a:chExt cx="1168910" cy="2877883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E173F59-4A57-45B6-861F-0247DF48551D}"/>
                </a:ext>
              </a:extLst>
            </p:cNvPr>
            <p:cNvSpPr txBox="1"/>
            <p:nvPr/>
          </p:nvSpPr>
          <p:spPr>
            <a:xfrm>
              <a:off x="552344" y="1929801"/>
              <a:ext cx="11689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200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defRPr>
              </a:lvl1pPr>
            </a:lstStyle>
            <a:p>
              <a:r>
                <a:rPr lang="ko-KR" altLang="en-US" dirty="0"/>
                <a:t>상황분석</a:t>
              </a:r>
              <a:endParaRPr lang="en-US" altLang="ko-KR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70B107F-8DFB-422B-BD34-E80C2D9790E7}"/>
                </a:ext>
              </a:extLst>
            </p:cNvPr>
            <p:cNvSpPr txBox="1"/>
            <p:nvPr/>
          </p:nvSpPr>
          <p:spPr>
            <a:xfrm>
              <a:off x="563565" y="2549244"/>
              <a:ext cx="11576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200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defRPr>
              </a:lvl1pPr>
            </a:lstStyle>
            <a:p>
              <a:r>
                <a:rPr lang="ko-KR" altLang="en-US"/>
                <a:t>목표설정</a:t>
              </a:r>
              <a:endParaRPr lang="en-US" altLang="ko-KR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D11243C-C007-4A1D-A67A-E99C7B8B6ED6}"/>
                </a:ext>
              </a:extLst>
            </p:cNvPr>
            <p:cNvSpPr txBox="1"/>
            <p:nvPr/>
          </p:nvSpPr>
          <p:spPr>
            <a:xfrm>
              <a:off x="557153" y="3168687"/>
              <a:ext cx="11641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2000">
                  <a:solidFill>
                    <a:schemeClr val="bg1">
                      <a:lumMod val="9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defRPr>
              </a:lvl1pPr>
            </a:lstStyle>
            <a:p>
              <a:r>
                <a:rPr lang="ko-KR" altLang="en-US" dirty="0"/>
                <a:t>분석과정</a:t>
              </a:r>
              <a:endParaRPr lang="en-US" altLang="ko-KR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D3CF08E-944C-4D72-831E-95A09CB0D4DA}"/>
                </a:ext>
              </a:extLst>
            </p:cNvPr>
            <p:cNvSpPr txBox="1"/>
            <p:nvPr/>
          </p:nvSpPr>
          <p:spPr>
            <a:xfrm>
              <a:off x="584404" y="3788130"/>
              <a:ext cx="11368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비즈니스</a:t>
              </a:r>
              <a:endParaRPr lang="en-US" altLang="ko-KR" sz="2000" dirty="0">
                <a:solidFill>
                  <a:schemeClr val="bg1">
                    <a:lumMod val="65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1896FFF-EE79-48F3-994A-E4DF993FFBA0}"/>
                </a:ext>
              </a:extLst>
            </p:cNvPr>
            <p:cNvSpPr txBox="1"/>
            <p:nvPr/>
          </p:nvSpPr>
          <p:spPr>
            <a:xfrm>
              <a:off x="568374" y="4407574"/>
              <a:ext cx="11528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기대효과</a:t>
              </a:r>
              <a:endParaRPr lang="en-US" altLang="ko-KR" sz="2000" dirty="0">
                <a:solidFill>
                  <a:schemeClr val="bg1">
                    <a:lumMod val="65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endParaRP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9BFF6B0-11B2-4535-AA98-748346320C56}"/>
              </a:ext>
            </a:extLst>
          </p:cNvPr>
          <p:cNvSpPr/>
          <p:nvPr/>
        </p:nvSpPr>
        <p:spPr>
          <a:xfrm>
            <a:off x="271913" y="1229162"/>
            <a:ext cx="256469" cy="256469"/>
          </a:xfrm>
          <a:prstGeom prst="rect">
            <a:avLst/>
          </a:prstGeom>
          <a:noFill/>
          <a:ln w="88900">
            <a:solidFill>
              <a:srgbClr val="8F9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CB1595-6DE7-4689-9D9D-6D05A4C42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384" y="1612387"/>
            <a:ext cx="4762855" cy="390893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2ED11B-0594-41B1-8F88-A00B09420267}"/>
              </a:ext>
            </a:extLst>
          </p:cNvPr>
          <p:cNvSpPr/>
          <p:nvPr/>
        </p:nvSpPr>
        <p:spPr>
          <a:xfrm>
            <a:off x="3010339" y="5614397"/>
            <a:ext cx="7832700" cy="72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노인 카드 소비의 주요 품목은 유통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요식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의료기관 순으로 나타났다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. 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따라서 해당 품목의 아이템들을 간단한 심부름 형태의 서비스로 제공하고자 한다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104B18E-B242-485D-8CBE-48C236EAEE0F}"/>
              </a:ext>
            </a:extLst>
          </p:cNvPr>
          <p:cNvSpPr/>
          <p:nvPr/>
        </p:nvSpPr>
        <p:spPr>
          <a:xfrm>
            <a:off x="2658663" y="5665949"/>
            <a:ext cx="137398" cy="567891"/>
          </a:xfrm>
          <a:prstGeom prst="rect">
            <a:avLst/>
          </a:prstGeom>
          <a:solidFill>
            <a:srgbClr val="293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0E5968E-70DD-4056-8E4E-F1FDA404133D}"/>
              </a:ext>
            </a:extLst>
          </p:cNvPr>
          <p:cNvSpPr/>
          <p:nvPr/>
        </p:nvSpPr>
        <p:spPr>
          <a:xfrm>
            <a:off x="2746738" y="1997371"/>
            <a:ext cx="3190384" cy="1234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1) </a:t>
            </a:r>
            <a:r>
              <a:rPr lang="ko-KR" altLang="ko-KR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데이터 추출</a:t>
            </a:r>
          </a:p>
          <a:p>
            <a:pPr>
              <a:lnSpc>
                <a:spcPct val="120000"/>
              </a:lnSpc>
            </a:pPr>
            <a:endParaRPr lang="en-US" altLang="ko-KR" sz="300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카드 매출 데이터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(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신한카드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)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중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65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세 이상 카드 사용 내역의 품목별 카드 사용건수 추출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6A90E21-1DD4-46BC-A6CD-68400FE55DC2}"/>
              </a:ext>
            </a:extLst>
          </p:cNvPr>
          <p:cNvSpPr/>
          <p:nvPr/>
        </p:nvSpPr>
        <p:spPr>
          <a:xfrm>
            <a:off x="2815437" y="3505140"/>
            <a:ext cx="3250069" cy="1234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2) </a:t>
            </a:r>
            <a:r>
              <a:rPr lang="ko-KR" altLang="ko-KR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데이터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정제</a:t>
            </a:r>
            <a:endParaRPr lang="ko-KR" altLang="ko-KR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300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*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데이터의 매출 품목 번호를 품목명으로       변경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*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카드 사용건수를 오름차순으로 정렬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118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23930655-12E1-4C7A-AC52-44FEEED4C633}"/>
              </a:ext>
            </a:extLst>
          </p:cNvPr>
          <p:cNvSpPr/>
          <p:nvPr/>
        </p:nvSpPr>
        <p:spPr>
          <a:xfrm>
            <a:off x="2576977" y="1261891"/>
            <a:ext cx="8502352" cy="19647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D2E2B3-2C54-4E59-A80E-92C52A2F3F91}"/>
              </a:ext>
            </a:extLst>
          </p:cNvPr>
          <p:cNvSpPr txBox="1"/>
          <p:nvPr/>
        </p:nvSpPr>
        <p:spPr>
          <a:xfrm>
            <a:off x="2488921" y="343118"/>
            <a:ext cx="69140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293895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어떻게 서비스를 제공할까</a:t>
            </a:r>
            <a:r>
              <a:rPr lang="en-US" altLang="ko-KR" sz="4400" dirty="0">
                <a:solidFill>
                  <a:srgbClr val="293895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?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A045447-6FD8-4B4F-AA25-CB2E97B50A76}"/>
              </a:ext>
            </a:extLst>
          </p:cNvPr>
          <p:cNvSpPr/>
          <p:nvPr/>
        </p:nvSpPr>
        <p:spPr>
          <a:xfrm>
            <a:off x="-1" y="0"/>
            <a:ext cx="1978926" cy="6858000"/>
          </a:xfrm>
          <a:prstGeom prst="rect">
            <a:avLst/>
          </a:prstGeom>
          <a:solidFill>
            <a:srgbClr val="293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3C614F1-9A15-47B5-8523-A77EA0BFDB56}"/>
              </a:ext>
            </a:extLst>
          </p:cNvPr>
          <p:cNvGrpSpPr/>
          <p:nvPr/>
        </p:nvGrpSpPr>
        <p:grpSpPr>
          <a:xfrm>
            <a:off x="565992" y="1612387"/>
            <a:ext cx="1168910" cy="2877883"/>
            <a:chOff x="552344" y="1929801"/>
            <a:chExt cx="1168910" cy="2877883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E173F59-4A57-45B6-861F-0247DF48551D}"/>
                </a:ext>
              </a:extLst>
            </p:cNvPr>
            <p:cNvSpPr txBox="1"/>
            <p:nvPr/>
          </p:nvSpPr>
          <p:spPr>
            <a:xfrm>
              <a:off x="552344" y="1929801"/>
              <a:ext cx="11689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200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defRPr>
              </a:lvl1pPr>
            </a:lstStyle>
            <a:p>
              <a:r>
                <a:rPr lang="ko-KR" altLang="en-US" dirty="0"/>
                <a:t>상황분석</a:t>
              </a:r>
              <a:endParaRPr lang="en-US" altLang="ko-KR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70B107F-8DFB-422B-BD34-E80C2D9790E7}"/>
                </a:ext>
              </a:extLst>
            </p:cNvPr>
            <p:cNvSpPr txBox="1"/>
            <p:nvPr/>
          </p:nvSpPr>
          <p:spPr>
            <a:xfrm>
              <a:off x="563565" y="2549244"/>
              <a:ext cx="11576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200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defRPr>
              </a:lvl1pPr>
            </a:lstStyle>
            <a:p>
              <a:r>
                <a:rPr lang="ko-KR" altLang="en-US"/>
                <a:t>목표설정</a:t>
              </a:r>
              <a:endParaRPr lang="en-US" altLang="ko-KR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D11243C-C007-4A1D-A67A-E99C7B8B6ED6}"/>
                </a:ext>
              </a:extLst>
            </p:cNvPr>
            <p:cNvSpPr txBox="1"/>
            <p:nvPr/>
          </p:nvSpPr>
          <p:spPr>
            <a:xfrm>
              <a:off x="557153" y="3168687"/>
              <a:ext cx="11641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2000">
                  <a:solidFill>
                    <a:schemeClr val="bg1">
                      <a:lumMod val="9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defRPr>
              </a:lvl1pPr>
            </a:lstStyle>
            <a:p>
              <a:r>
                <a:rPr lang="ko-KR" altLang="en-US" dirty="0"/>
                <a:t>분석과정</a:t>
              </a:r>
              <a:endParaRPr lang="en-US" altLang="ko-KR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D3CF08E-944C-4D72-831E-95A09CB0D4DA}"/>
                </a:ext>
              </a:extLst>
            </p:cNvPr>
            <p:cNvSpPr txBox="1"/>
            <p:nvPr/>
          </p:nvSpPr>
          <p:spPr>
            <a:xfrm>
              <a:off x="584404" y="3788130"/>
              <a:ext cx="11368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비즈니스</a:t>
              </a:r>
              <a:endParaRPr lang="en-US" altLang="ko-KR" sz="2000" dirty="0">
                <a:solidFill>
                  <a:schemeClr val="bg1">
                    <a:lumMod val="65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1896FFF-EE79-48F3-994A-E4DF993FFBA0}"/>
                </a:ext>
              </a:extLst>
            </p:cNvPr>
            <p:cNvSpPr txBox="1"/>
            <p:nvPr/>
          </p:nvSpPr>
          <p:spPr>
            <a:xfrm>
              <a:off x="568374" y="4407574"/>
              <a:ext cx="11528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기대효과</a:t>
              </a:r>
              <a:endParaRPr lang="en-US" altLang="ko-KR" sz="2000" dirty="0">
                <a:solidFill>
                  <a:schemeClr val="bg1">
                    <a:lumMod val="65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endParaRP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9BFF6B0-11B2-4535-AA98-748346320C56}"/>
              </a:ext>
            </a:extLst>
          </p:cNvPr>
          <p:cNvSpPr/>
          <p:nvPr/>
        </p:nvSpPr>
        <p:spPr>
          <a:xfrm>
            <a:off x="271913" y="1229162"/>
            <a:ext cx="256469" cy="256469"/>
          </a:xfrm>
          <a:prstGeom prst="rect">
            <a:avLst/>
          </a:prstGeom>
          <a:noFill/>
          <a:ln w="88900">
            <a:solidFill>
              <a:srgbClr val="8F9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FDAE7612-1CBB-4781-BC92-F5D63F175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977" y="3251383"/>
            <a:ext cx="4729885" cy="3343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그리기이(가) 표시된 사진&#10;&#10;자동 생성된 설명">
            <a:extLst>
              <a:ext uri="{FF2B5EF4-FFF2-40B4-BE49-F238E27FC236}">
                <a16:creationId xmlns:a16="http://schemas.microsoft.com/office/drawing/2014/main" id="{FBF54EF2-85D8-4F78-8C6E-B7467CC0F4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046"/>
          <a:stretch/>
        </p:blipFill>
        <p:spPr bwMode="auto">
          <a:xfrm>
            <a:off x="7403375" y="3469661"/>
            <a:ext cx="2405644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5B652507-9689-4158-949A-EEC48C9D13F7}"/>
              </a:ext>
            </a:extLst>
          </p:cNvPr>
          <p:cNvSpPr/>
          <p:nvPr/>
        </p:nvSpPr>
        <p:spPr>
          <a:xfrm>
            <a:off x="2576977" y="1324616"/>
            <a:ext cx="7107082" cy="97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1) </a:t>
            </a:r>
            <a:r>
              <a:rPr lang="ko-KR" altLang="ko-KR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데이터 추출</a:t>
            </a:r>
          </a:p>
          <a:p>
            <a:pPr>
              <a:lnSpc>
                <a:spcPct val="120000"/>
              </a:lnSpc>
            </a:pPr>
            <a:endParaRPr lang="en-US" altLang="ko-KR" sz="300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유동인구 데이터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(SK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텔레콤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)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중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서울시 구별 데이터 추출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거주인구 데이터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(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통계청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)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중 서울시 거주 인구 데이터 추출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2856CBB-CAD2-415D-9FB0-CB39294D23BE}"/>
              </a:ext>
            </a:extLst>
          </p:cNvPr>
          <p:cNvSpPr/>
          <p:nvPr/>
        </p:nvSpPr>
        <p:spPr>
          <a:xfrm>
            <a:off x="2576977" y="2362993"/>
            <a:ext cx="8876113" cy="717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2) </a:t>
            </a:r>
            <a:r>
              <a:rPr lang="ko-KR" altLang="ko-KR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데이터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분석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: </a:t>
            </a:r>
            <a:r>
              <a:rPr lang="en-US" altLang="ko-KR" dirty="0" err="1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Kmeans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기법을 통한 클러스터링</a:t>
            </a:r>
            <a:endParaRPr lang="ko-KR" altLang="ko-KR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300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*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ko-KR" sz="1400" dirty="0" err="1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군집수를</a:t>
            </a:r>
            <a:r>
              <a:rPr lang="ko-KR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2~6개로 비교해본 결과 </a:t>
            </a:r>
            <a:r>
              <a:rPr lang="ko-KR" altLang="ko-KR" sz="1400" dirty="0" err="1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silhouette</a:t>
            </a:r>
            <a:r>
              <a:rPr lang="ko-KR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점수가 가장 크고, </a:t>
            </a:r>
            <a:r>
              <a:rPr lang="ko-KR" altLang="ko-KR" sz="1400" dirty="0" err="1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elbow</a:t>
            </a:r>
            <a:r>
              <a:rPr lang="ko-KR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지점이라고 판단되는 3개가 적당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하다</a:t>
            </a:r>
            <a:endParaRPr lang="ko-KR" altLang="ko-KR" sz="1400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29" name="Picture 9" descr="그리기이(가) 표시된 사진&#10;&#10;자동 생성된 설명">
            <a:extLst>
              <a:ext uri="{FF2B5EF4-FFF2-40B4-BE49-F238E27FC236}">
                <a16:creationId xmlns:a16="http://schemas.microsoft.com/office/drawing/2014/main" id="{443A8143-D809-48B7-B5CB-B93130520A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22"/>
          <a:stretch/>
        </p:blipFill>
        <p:spPr bwMode="auto">
          <a:xfrm>
            <a:off x="7550930" y="4856443"/>
            <a:ext cx="3353143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599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AD26B05A-3DA1-45E4-8C5E-7994D075208B}"/>
              </a:ext>
            </a:extLst>
          </p:cNvPr>
          <p:cNvSpPr/>
          <p:nvPr/>
        </p:nvSpPr>
        <p:spPr>
          <a:xfrm>
            <a:off x="2488921" y="2018952"/>
            <a:ext cx="8954934" cy="40932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D2E2B3-2C54-4E59-A80E-92C52A2F3F91}"/>
              </a:ext>
            </a:extLst>
          </p:cNvPr>
          <p:cNvSpPr txBox="1"/>
          <p:nvPr/>
        </p:nvSpPr>
        <p:spPr>
          <a:xfrm>
            <a:off x="2488921" y="343118"/>
            <a:ext cx="69140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293895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어떻게 서비스를 제공할까</a:t>
            </a:r>
            <a:r>
              <a:rPr lang="en-US" altLang="ko-KR" sz="4400" dirty="0">
                <a:solidFill>
                  <a:srgbClr val="293895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?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A045447-6FD8-4B4F-AA25-CB2E97B50A76}"/>
              </a:ext>
            </a:extLst>
          </p:cNvPr>
          <p:cNvSpPr/>
          <p:nvPr/>
        </p:nvSpPr>
        <p:spPr>
          <a:xfrm>
            <a:off x="-1" y="0"/>
            <a:ext cx="1978926" cy="6858000"/>
          </a:xfrm>
          <a:prstGeom prst="rect">
            <a:avLst/>
          </a:prstGeom>
          <a:solidFill>
            <a:srgbClr val="293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3C614F1-9A15-47B5-8523-A77EA0BFDB56}"/>
              </a:ext>
            </a:extLst>
          </p:cNvPr>
          <p:cNvGrpSpPr/>
          <p:nvPr/>
        </p:nvGrpSpPr>
        <p:grpSpPr>
          <a:xfrm>
            <a:off x="565992" y="1612387"/>
            <a:ext cx="1168910" cy="2877883"/>
            <a:chOff x="552344" y="1929801"/>
            <a:chExt cx="1168910" cy="2877883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E173F59-4A57-45B6-861F-0247DF48551D}"/>
                </a:ext>
              </a:extLst>
            </p:cNvPr>
            <p:cNvSpPr txBox="1"/>
            <p:nvPr/>
          </p:nvSpPr>
          <p:spPr>
            <a:xfrm>
              <a:off x="552344" y="1929801"/>
              <a:ext cx="11689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200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defRPr>
              </a:lvl1pPr>
            </a:lstStyle>
            <a:p>
              <a:r>
                <a:rPr lang="ko-KR" altLang="en-US" dirty="0"/>
                <a:t>상황분석</a:t>
              </a:r>
              <a:endParaRPr lang="en-US" altLang="ko-KR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70B107F-8DFB-422B-BD34-E80C2D9790E7}"/>
                </a:ext>
              </a:extLst>
            </p:cNvPr>
            <p:cNvSpPr txBox="1"/>
            <p:nvPr/>
          </p:nvSpPr>
          <p:spPr>
            <a:xfrm>
              <a:off x="563565" y="2549244"/>
              <a:ext cx="11576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200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defRPr>
              </a:lvl1pPr>
            </a:lstStyle>
            <a:p>
              <a:r>
                <a:rPr lang="ko-KR" altLang="en-US"/>
                <a:t>목표설정</a:t>
              </a:r>
              <a:endParaRPr lang="en-US" altLang="ko-KR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D11243C-C007-4A1D-A67A-E99C7B8B6ED6}"/>
                </a:ext>
              </a:extLst>
            </p:cNvPr>
            <p:cNvSpPr txBox="1"/>
            <p:nvPr/>
          </p:nvSpPr>
          <p:spPr>
            <a:xfrm>
              <a:off x="557153" y="3168687"/>
              <a:ext cx="11641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2000">
                  <a:solidFill>
                    <a:schemeClr val="bg1">
                      <a:lumMod val="9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defRPr>
              </a:lvl1pPr>
            </a:lstStyle>
            <a:p>
              <a:r>
                <a:rPr lang="ko-KR" altLang="en-US" dirty="0"/>
                <a:t>분석과정</a:t>
              </a:r>
              <a:endParaRPr lang="en-US" altLang="ko-KR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D3CF08E-944C-4D72-831E-95A09CB0D4DA}"/>
                </a:ext>
              </a:extLst>
            </p:cNvPr>
            <p:cNvSpPr txBox="1"/>
            <p:nvPr/>
          </p:nvSpPr>
          <p:spPr>
            <a:xfrm>
              <a:off x="584404" y="3788130"/>
              <a:ext cx="11368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비즈니스</a:t>
              </a:r>
              <a:endParaRPr lang="en-US" altLang="ko-KR" sz="2000" dirty="0">
                <a:solidFill>
                  <a:schemeClr val="bg1">
                    <a:lumMod val="65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1896FFF-EE79-48F3-994A-E4DF993FFBA0}"/>
                </a:ext>
              </a:extLst>
            </p:cNvPr>
            <p:cNvSpPr txBox="1"/>
            <p:nvPr/>
          </p:nvSpPr>
          <p:spPr>
            <a:xfrm>
              <a:off x="568374" y="4407574"/>
              <a:ext cx="11528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기대효과</a:t>
              </a:r>
              <a:endParaRPr lang="en-US" altLang="ko-KR" sz="2000" dirty="0">
                <a:solidFill>
                  <a:schemeClr val="bg1">
                    <a:lumMod val="65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endParaRP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9BFF6B0-11B2-4535-AA98-748346320C56}"/>
              </a:ext>
            </a:extLst>
          </p:cNvPr>
          <p:cNvSpPr/>
          <p:nvPr/>
        </p:nvSpPr>
        <p:spPr>
          <a:xfrm>
            <a:off x="271913" y="1229162"/>
            <a:ext cx="256469" cy="256469"/>
          </a:xfrm>
          <a:prstGeom prst="rect">
            <a:avLst/>
          </a:prstGeom>
          <a:noFill/>
          <a:ln w="88900">
            <a:solidFill>
              <a:srgbClr val="8F9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DDB9F7BF-4027-4A09-B35F-E133A0132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8921" y="1259161"/>
            <a:ext cx="7498571" cy="65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유동인구 분포 데이터 시각화 </a:t>
            </a:r>
            <a:r>
              <a:rPr lang="ko-KR" altLang="ko-KR" sz="16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(색이 진할수록 유동인구가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많음</a:t>
            </a:r>
            <a:r>
              <a:rPr lang="ko-KR" altLang="ko-KR" sz="16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)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: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구별 유동인구 순위는 대체로 비슷한 결과 도출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4100" name="Picture 4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91D83CE6-FC4E-4672-9770-3913B71CF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425" y="2363964"/>
            <a:ext cx="3387640" cy="207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8">
            <a:extLst>
              <a:ext uri="{FF2B5EF4-FFF2-40B4-BE49-F238E27FC236}">
                <a16:creationId xmlns:a16="http://schemas.microsoft.com/office/drawing/2014/main" id="{94AF86B5-D662-4ED2-8027-FE520CF55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0948" y="3047523"/>
            <a:ext cx="24299030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br>
              <a:rPr lang="ko-KR" altLang="ko-KR" sz="140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</a:br>
            <a:endParaRPr lang="ko-KR" altLang="ko-KR" sz="140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ko-KR" altLang="ko-KR" sz="140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42C6C92B-AF78-4227-93FA-03D05E9139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6974" y="1674380"/>
            <a:ext cx="2398168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FD59C8-D98E-4C00-B2A9-418C9006A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8791" y="3073633"/>
            <a:ext cx="2438346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F3084E73-3832-4B94-9CA3-19CB62A2E4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4491" y="1608643"/>
            <a:ext cx="2990589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51B9F2D-6328-4D6E-A6ED-AE6C62883AED}"/>
              </a:ext>
            </a:extLst>
          </p:cNvPr>
          <p:cNvSpPr/>
          <p:nvPr/>
        </p:nvSpPr>
        <p:spPr>
          <a:xfrm>
            <a:off x="2879662" y="4501895"/>
            <a:ext cx="3923166" cy="1363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2019 </a:t>
            </a:r>
            <a:r>
              <a:rPr lang="ko-KR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유동인구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내림차순</a:t>
            </a:r>
            <a:r>
              <a:rPr lang="ko-KR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: 강남구 송파구 강서구 서초구 영등포구 노원구 관악구 구로구 마포구 성북구 은평구 강동구 양천구 동작구 동대문구 중랑구 광진구 서대문구 성동구 중구 종로구 도봉구 강북구 금천구 용산구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983E36B-8E68-4666-A40F-BBA785E76021}"/>
              </a:ext>
            </a:extLst>
          </p:cNvPr>
          <p:cNvSpPr/>
          <p:nvPr/>
        </p:nvSpPr>
        <p:spPr>
          <a:xfrm>
            <a:off x="7193569" y="4483520"/>
            <a:ext cx="3983249" cy="1363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2020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유동인구 내림차순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: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강남구 송파구 강서구 서초구 노원구 관악구 영등포구 구로구 마포구 성북구 은평구 강동구 양천구 동작구 중랑구 동대문구 광진구 성동구 서대문구 도봉구 강북구 금천구 중구 종로구 용산구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22BB1D7-8178-4A95-B7F7-3ABE51458656}"/>
              </a:ext>
            </a:extLst>
          </p:cNvPr>
          <p:cNvGrpSpPr/>
          <p:nvPr/>
        </p:nvGrpSpPr>
        <p:grpSpPr>
          <a:xfrm>
            <a:off x="7468739" y="2360928"/>
            <a:ext cx="3387641" cy="2076828"/>
            <a:chOff x="5804177" y="2367731"/>
            <a:chExt cx="4462789" cy="2735959"/>
          </a:xfrm>
        </p:grpSpPr>
        <p:pic>
          <p:nvPicPr>
            <p:cNvPr id="24" name="Picture 4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B344768B-7B55-4D1D-BC07-0E670BCA0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4177" y="2367731"/>
              <a:ext cx="4462789" cy="2729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2D3ED29E-D290-45D4-8F68-32DCBE468C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5114" y="2691254"/>
              <a:ext cx="3079908" cy="24124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94749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5D78D3-E33C-41EE-844C-C1A47F3DC150}"/>
              </a:ext>
            </a:extLst>
          </p:cNvPr>
          <p:cNvSpPr/>
          <p:nvPr/>
        </p:nvSpPr>
        <p:spPr>
          <a:xfrm flipV="1">
            <a:off x="2488921" y="1363959"/>
            <a:ext cx="8954934" cy="14126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D2E2B3-2C54-4E59-A80E-92C52A2F3F91}"/>
              </a:ext>
            </a:extLst>
          </p:cNvPr>
          <p:cNvSpPr txBox="1"/>
          <p:nvPr/>
        </p:nvSpPr>
        <p:spPr>
          <a:xfrm>
            <a:off x="2488921" y="343118"/>
            <a:ext cx="69140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293895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어떻게 서비스를 제공할까</a:t>
            </a:r>
            <a:r>
              <a:rPr lang="en-US" altLang="ko-KR" sz="4400" dirty="0">
                <a:solidFill>
                  <a:srgbClr val="293895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?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A045447-6FD8-4B4F-AA25-CB2E97B50A76}"/>
              </a:ext>
            </a:extLst>
          </p:cNvPr>
          <p:cNvSpPr/>
          <p:nvPr/>
        </p:nvSpPr>
        <p:spPr>
          <a:xfrm>
            <a:off x="-1" y="0"/>
            <a:ext cx="1978926" cy="6858000"/>
          </a:xfrm>
          <a:prstGeom prst="rect">
            <a:avLst/>
          </a:prstGeom>
          <a:solidFill>
            <a:srgbClr val="293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3C614F1-9A15-47B5-8523-A77EA0BFDB56}"/>
              </a:ext>
            </a:extLst>
          </p:cNvPr>
          <p:cNvGrpSpPr/>
          <p:nvPr/>
        </p:nvGrpSpPr>
        <p:grpSpPr>
          <a:xfrm>
            <a:off x="565992" y="1612387"/>
            <a:ext cx="1168910" cy="2877883"/>
            <a:chOff x="552344" y="1929801"/>
            <a:chExt cx="1168910" cy="2877883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E173F59-4A57-45B6-861F-0247DF48551D}"/>
                </a:ext>
              </a:extLst>
            </p:cNvPr>
            <p:cNvSpPr txBox="1"/>
            <p:nvPr/>
          </p:nvSpPr>
          <p:spPr>
            <a:xfrm>
              <a:off x="552344" y="1929801"/>
              <a:ext cx="11689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200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defRPr>
              </a:lvl1pPr>
            </a:lstStyle>
            <a:p>
              <a:r>
                <a:rPr lang="ko-KR" altLang="en-US" dirty="0"/>
                <a:t>상황분석</a:t>
              </a:r>
              <a:endParaRPr lang="en-US" altLang="ko-KR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70B107F-8DFB-422B-BD34-E80C2D9790E7}"/>
                </a:ext>
              </a:extLst>
            </p:cNvPr>
            <p:cNvSpPr txBox="1"/>
            <p:nvPr/>
          </p:nvSpPr>
          <p:spPr>
            <a:xfrm>
              <a:off x="563565" y="2549244"/>
              <a:ext cx="11576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200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defRPr>
              </a:lvl1pPr>
            </a:lstStyle>
            <a:p>
              <a:r>
                <a:rPr lang="ko-KR" altLang="en-US"/>
                <a:t>목표설정</a:t>
              </a:r>
              <a:endParaRPr lang="en-US" altLang="ko-KR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D11243C-C007-4A1D-A67A-E99C7B8B6ED6}"/>
                </a:ext>
              </a:extLst>
            </p:cNvPr>
            <p:cNvSpPr txBox="1"/>
            <p:nvPr/>
          </p:nvSpPr>
          <p:spPr>
            <a:xfrm>
              <a:off x="557153" y="3168687"/>
              <a:ext cx="11641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2000">
                  <a:solidFill>
                    <a:schemeClr val="bg1">
                      <a:lumMod val="9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defRPr>
              </a:lvl1pPr>
            </a:lstStyle>
            <a:p>
              <a:r>
                <a:rPr lang="ko-KR" altLang="en-US" dirty="0"/>
                <a:t>분석과정</a:t>
              </a:r>
              <a:endParaRPr lang="en-US" altLang="ko-KR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D3CF08E-944C-4D72-831E-95A09CB0D4DA}"/>
                </a:ext>
              </a:extLst>
            </p:cNvPr>
            <p:cNvSpPr txBox="1"/>
            <p:nvPr/>
          </p:nvSpPr>
          <p:spPr>
            <a:xfrm>
              <a:off x="584404" y="3788130"/>
              <a:ext cx="11368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비즈니스</a:t>
              </a:r>
              <a:endParaRPr lang="en-US" altLang="ko-KR" sz="2000" dirty="0">
                <a:solidFill>
                  <a:schemeClr val="bg1">
                    <a:lumMod val="65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1896FFF-EE79-48F3-994A-E4DF993FFBA0}"/>
                </a:ext>
              </a:extLst>
            </p:cNvPr>
            <p:cNvSpPr txBox="1"/>
            <p:nvPr/>
          </p:nvSpPr>
          <p:spPr>
            <a:xfrm>
              <a:off x="568374" y="4407574"/>
              <a:ext cx="11528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기대효과</a:t>
              </a:r>
              <a:endParaRPr lang="en-US" altLang="ko-KR" sz="2000" dirty="0">
                <a:solidFill>
                  <a:schemeClr val="bg1">
                    <a:lumMod val="65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endParaRP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9BFF6B0-11B2-4535-AA98-748346320C56}"/>
              </a:ext>
            </a:extLst>
          </p:cNvPr>
          <p:cNvSpPr/>
          <p:nvPr/>
        </p:nvSpPr>
        <p:spPr>
          <a:xfrm>
            <a:off x="271913" y="1229162"/>
            <a:ext cx="256469" cy="256469"/>
          </a:xfrm>
          <a:prstGeom prst="rect">
            <a:avLst/>
          </a:prstGeom>
          <a:noFill/>
          <a:ln w="88900">
            <a:solidFill>
              <a:srgbClr val="8F9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94AF86B5-D662-4ED2-8027-FE520CF55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6978" y="3073633"/>
            <a:ext cx="24299030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br>
              <a:rPr lang="ko-KR" altLang="ko-KR" sz="140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</a:br>
            <a:endParaRPr lang="ko-KR" altLang="ko-KR" sz="140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ko-KR" altLang="ko-KR" sz="140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8EFCF8-7D9C-45CF-A754-9222BDCFE2E4}"/>
              </a:ext>
            </a:extLst>
          </p:cNvPr>
          <p:cNvSpPr/>
          <p:nvPr/>
        </p:nvSpPr>
        <p:spPr>
          <a:xfrm>
            <a:off x="2601192" y="3137937"/>
            <a:ext cx="4266357" cy="93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91C8618-B1A4-4BBB-9C08-50961DD38E05}"/>
              </a:ext>
            </a:extLst>
          </p:cNvPr>
          <p:cNvSpPr/>
          <p:nvPr/>
        </p:nvSpPr>
        <p:spPr>
          <a:xfrm>
            <a:off x="6996260" y="3133157"/>
            <a:ext cx="4357009" cy="93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42C6C92B-AF78-4227-93FA-03D05E9139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6974" y="1674380"/>
            <a:ext cx="2398168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078DFBA-4244-4FCE-834F-804B4C498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26713"/>
              </p:ext>
            </p:extLst>
          </p:nvPr>
        </p:nvGraphicFramePr>
        <p:xfrm>
          <a:off x="6996262" y="3414711"/>
          <a:ext cx="4357008" cy="2425572"/>
        </p:xfrm>
        <a:graphic>
          <a:graphicData uri="http://schemas.openxmlformats.org/drawingml/2006/table">
            <a:tbl>
              <a:tblPr/>
              <a:tblGrid>
                <a:gridCol w="641031">
                  <a:extLst>
                    <a:ext uri="{9D8B030D-6E8A-4147-A177-3AD203B41FA5}">
                      <a16:colId xmlns:a16="http://schemas.microsoft.com/office/drawing/2014/main" val="2710039642"/>
                    </a:ext>
                  </a:extLst>
                </a:gridCol>
                <a:gridCol w="771241">
                  <a:extLst>
                    <a:ext uri="{9D8B030D-6E8A-4147-A177-3AD203B41FA5}">
                      <a16:colId xmlns:a16="http://schemas.microsoft.com/office/drawing/2014/main" val="4150049859"/>
                    </a:ext>
                  </a:extLst>
                </a:gridCol>
                <a:gridCol w="771241">
                  <a:extLst>
                    <a:ext uri="{9D8B030D-6E8A-4147-A177-3AD203B41FA5}">
                      <a16:colId xmlns:a16="http://schemas.microsoft.com/office/drawing/2014/main" val="489994697"/>
                    </a:ext>
                  </a:extLst>
                </a:gridCol>
                <a:gridCol w="771241">
                  <a:extLst>
                    <a:ext uri="{9D8B030D-6E8A-4147-A177-3AD203B41FA5}">
                      <a16:colId xmlns:a16="http://schemas.microsoft.com/office/drawing/2014/main" val="1407751090"/>
                    </a:ext>
                  </a:extLst>
                </a:gridCol>
                <a:gridCol w="701127">
                  <a:extLst>
                    <a:ext uri="{9D8B030D-6E8A-4147-A177-3AD203B41FA5}">
                      <a16:colId xmlns:a16="http://schemas.microsoft.com/office/drawing/2014/main" val="382632600"/>
                    </a:ext>
                  </a:extLst>
                </a:gridCol>
                <a:gridCol w="701127">
                  <a:extLst>
                    <a:ext uri="{9D8B030D-6E8A-4147-A177-3AD203B41FA5}">
                      <a16:colId xmlns:a16="http://schemas.microsoft.com/office/drawing/2014/main" val="3235521305"/>
                    </a:ext>
                  </a:extLst>
                </a:gridCol>
              </a:tblGrid>
              <a:tr h="202131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서대문구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-0.863444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-1.147276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-0.615879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-1.249247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1.238238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903822"/>
                  </a:ext>
                </a:extLst>
              </a:tr>
              <a:tr h="202131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서초구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-5.630585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-5.047644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-2.630701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2.963619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-1.967458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076540"/>
                  </a:ext>
                </a:extLst>
              </a:tr>
              <a:tr h="202131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성동구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0.177809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-0.630138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0.512830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3.611063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1.280224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743849"/>
                  </a:ext>
                </a:extLst>
              </a:tr>
              <a:tr h="202131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성북구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1.347648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0.805053</a:t>
                      </a:r>
                      <a:endParaRPr lang="ko-KR" altLang="en-US" sz="1300" dirty="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1.658533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3.384664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2.659228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90297"/>
                  </a:ext>
                </a:extLst>
              </a:tr>
              <a:tr h="202131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송파구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1.789177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1.002173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2.501944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3.125248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2.626896</a:t>
                      </a:r>
                      <a:endParaRPr lang="ko-KR" altLang="en-US" sz="1300" dirty="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110931"/>
                  </a:ext>
                </a:extLst>
              </a:tr>
              <a:tr h="202131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양천구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2.889565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3.347717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4.395987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2.305638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2.839045</a:t>
                      </a:r>
                      <a:endParaRPr lang="ko-KR" altLang="en-US" sz="1300" dirty="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20889"/>
                  </a:ext>
                </a:extLst>
              </a:tr>
              <a:tr h="202131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영등포구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-1.964719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-3.902655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-1.141553</a:t>
                      </a:r>
                      <a:endParaRPr lang="ko-KR" altLang="en-US" sz="1300" dirty="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1.654918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0.084397</a:t>
                      </a:r>
                      <a:endParaRPr lang="ko-KR" altLang="en-US" sz="1300" dirty="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3650112"/>
                  </a:ext>
                </a:extLst>
              </a:tr>
              <a:tr h="202131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용산구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-3.547010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-4.098451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-3.594872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-0.768169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-0.832169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430729"/>
                  </a:ext>
                </a:extLst>
              </a:tr>
              <a:tr h="202131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은평구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2.902828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3.552499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4.511703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2.737876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3.184573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9975748"/>
                  </a:ext>
                </a:extLst>
              </a:tr>
              <a:tr h="202131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종로구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-12.791927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-11.644855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-8.384343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-1.892727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-2.388286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905153"/>
                  </a:ext>
                </a:extLst>
              </a:tr>
              <a:tr h="202131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중구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-15.891306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-16.665041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-13.639782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-8.453486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-5.212496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661229"/>
                  </a:ext>
                </a:extLst>
              </a:tr>
              <a:tr h="202131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중랑구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1.727879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1.732675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2.711256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2.299925</a:t>
                      </a:r>
                      <a:endParaRPr lang="ko-KR" altLang="en-US" sz="130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2.499351</a:t>
                      </a:r>
                      <a:endParaRPr lang="ko-KR" altLang="en-US" sz="1300" dirty="0">
                        <a:effectLst/>
                      </a:endParaRPr>
                    </a:p>
                  </a:txBody>
                  <a:tcPr marL="54528" marR="54528" marT="54528" marB="545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300970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6EFD59C8-D98E-4C00-B2A9-418C9006A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8791" y="3073633"/>
            <a:ext cx="2438346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FCF790F5-1F19-4523-ACAB-89C18B803E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0364757"/>
              </p:ext>
            </p:extLst>
          </p:nvPr>
        </p:nvGraphicFramePr>
        <p:xfrm>
          <a:off x="2601193" y="3406064"/>
          <a:ext cx="4266357" cy="2627831"/>
        </p:xfrm>
        <a:graphic>
          <a:graphicData uri="http://schemas.openxmlformats.org/drawingml/2006/table">
            <a:tbl>
              <a:tblPr/>
              <a:tblGrid>
                <a:gridCol w="627693">
                  <a:extLst>
                    <a:ext uri="{9D8B030D-6E8A-4147-A177-3AD203B41FA5}">
                      <a16:colId xmlns:a16="http://schemas.microsoft.com/office/drawing/2014/main" val="2854605480"/>
                    </a:ext>
                  </a:extLst>
                </a:gridCol>
                <a:gridCol w="755194">
                  <a:extLst>
                    <a:ext uri="{9D8B030D-6E8A-4147-A177-3AD203B41FA5}">
                      <a16:colId xmlns:a16="http://schemas.microsoft.com/office/drawing/2014/main" val="266328010"/>
                    </a:ext>
                  </a:extLst>
                </a:gridCol>
                <a:gridCol w="755194">
                  <a:extLst>
                    <a:ext uri="{9D8B030D-6E8A-4147-A177-3AD203B41FA5}">
                      <a16:colId xmlns:a16="http://schemas.microsoft.com/office/drawing/2014/main" val="2776780350"/>
                    </a:ext>
                  </a:extLst>
                </a:gridCol>
                <a:gridCol w="755194">
                  <a:extLst>
                    <a:ext uri="{9D8B030D-6E8A-4147-A177-3AD203B41FA5}">
                      <a16:colId xmlns:a16="http://schemas.microsoft.com/office/drawing/2014/main" val="938060681"/>
                    </a:ext>
                  </a:extLst>
                </a:gridCol>
                <a:gridCol w="686541">
                  <a:extLst>
                    <a:ext uri="{9D8B030D-6E8A-4147-A177-3AD203B41FA5}">
                      <a16:colId xmlns:a16="http://schemas.microsoft.com/office/drawing/2014/main" val="4275274038"/>
                    </a:ext>
                  </a:extLst>
                </a:gridCol>
                <a:gridCol w="686541">
                  <a:extLst>
                    <a:ext uri="{9D8B030D-6E8A-4147-A177-3AD203B41FA5}">
                      <a16:colId xmlns:a16="http://schemas.microsoft.com/office/drawing/2014/main" val="1270779465"/>
                    </a:ext>
                  </a:extLst>
                </a:gridCol>
              </a:tblGrid>
              <a:tr h="209681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강남구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-3.911858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-5.019039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-2.087048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1.184303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1.792740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742063"/>
                  </a:ext>
                </a:extLst>
              </a:tr>
              <a:tr h="158678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강동구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3.560658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3.047129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4.968303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3.397350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2.754500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46153"/>
                  </a:ext>
                </a:extLst>
              </a:tr>
              <a:tr h="174063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강북구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1.764799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2.971924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3.910364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2.142207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3.303844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520536"/>
                  </a:ext>
                </a:extLst>
              </a:tr>
              <a:tr h="158678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강서구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1.564225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1.666840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2.852703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2.563677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2.247245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207460"/>
                  </a:ext>
                </a:extLst>
              </a:tr>
              <a:tr h="158678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관악구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1.114704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2.426222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3.788322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1.417222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2.156557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4019188"/>
                  </a:ext>
                </a:extLst>
              </a:tr>
              <a:tr h="209681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광진구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-0.397719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-0.528990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0.712177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2.027452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1.279926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550383"/>
                  </a:ext>
                </a:extLst>
              </a:tr>
              <a:tr h="209681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구로구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0.138518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-0.723365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1.004818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1.786355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0.930088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108039"/>
                  </a:ext>
                </a:extLst>
              </a:tr>
              <a:tr h="209681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금천구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1.198911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-0.201082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0.625536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5.104525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1.949056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103225"/>
                  </a:ext>
                </a:extLst>
              </a:tr>
              <a:tr h="158678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노원구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0.519245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1.673034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3.292669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1.561520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2.205681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89685"/>
                  </a:ext>
                </a:extLst>
              </a:tr>
              <a:tr h="158678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도봉구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3.298895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3.300097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4.095069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2.776722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3.531208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293242"/>
                  </a:ext>
                </a:extLst>
              </a:tr>
              <a:tr h="209681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동대문구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-1.665075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-1.180359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0.389811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1.605113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1.119711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389606"/>
                  </a:ext>
                </a:extLst>
              </a:tr>
              <a:tr h="209681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동작구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-0.878261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-0.151309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2.031122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3.201706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2.108027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5788961"/>
                  </a:ext>
                </a:extLst>
              </a:tr>
              <a:tr h="209681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마포구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-1.222732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-0.750360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-0.044019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3.651631</a:t>
                      </a:r>
                      <a:endParaRPr lang="ko-KR" altLang="en-US" sz="120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2.260720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50952" marR="50952" marT="50952" marB="509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577570"/>
                  </a:ext>
                </a:extLst>
              </a:tr>
            </a:tbl>
          </a:graphicData>
        </a:graphic>
      </p:graphicFrame>
      <p:sp>
        <p:nvSpPr>
          <p:cNvPr id="13" name="Rectangle 11">
            <a:extLst>
              <a:ext uri="{FF2B5EF4-FFF2-40B4-BE49-F238E27FC236}">
                <a16:creationId xmlns:a16="http://schemas.microsoft.com/office/drawing/2014/main" id="{F3084E73-3832-4B94-9CA3-19CB62A2E4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4491" y="1608643"/>
            <a:ext cx="2990589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7">
            <a:extLst>
              <a:ext uri="{FF2B5EF4-FFF2-40B4-BE49-F238E27FC236}">
                <a16:creationId xmlns:a16="http://schemas.microsoft.com/office/drawing/2014/main" id="{44A35D41-7555-4810-874E-D3DEA80E98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6978" y="1445519"/>
            <a:ext cx="8000964" cy="1249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서울시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군구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별 유동인구 비교 추이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: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강남구 서대문구 서초구 영등포구 용산구 종로구 중구는 유동인구가 작년에 비해 감소했으며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ko-KR" sz="16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특히 중구의 감소세가 가장 크다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:</a:t>
            </a:r>
            <a:r>
              <a:rPr lang="ko-KR" altLang="ko-KR" sz="16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유동인구가 오히려 증가한 곳은 강동구, 도봉구, 은평구, 양천구, 강북구 등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이다</a:t>
            </a:r>
            <a:endParaRPr lang="ko-KR" altLang="ko-KR" sz="1600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EAC27B63-F7E0-4D4D-8B9E-13EFD8B24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1351" y="3137937"/>
            <a:ext cx="4848380" cy="2441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+mj-lt"/>
                <a:ea typeface="a타이틀고딕2" panose="02020600000000000000" pitchFamily="18" charset="-127"/>
              </a:rPr>
              <a:t>     </a:t>
            </a:r>
            <a:r>
              <a:rPr lang="ko-KR" altLang="en-US" sz="900" dirty="0" err="1">
                <a:solidFill>
                  <a:schemeClr val="bg2">
                    <a:lumMod val="25000"/>
                  </a:schemeClr>
                </a:solidFill>
                <a:latin typeface="+mj-lt"/>
                <a:ea typeface="a타이틀고딕2" panose="02020600000000000000" pitchFamily="18" charset="-127"/>
              </a:rPr>
              <a:t>군구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+mj-lt"/>
                <a:ea typeface="a타이틀고딕2" panose="02020600000000000000" pitchFamily="18" charset="-127"/>
              </a:rPr>
              <a:t>           3</a:t>
            </a:r>
            <a:r>
              <a:rPr lang="ko-KR" altLang="en-US" sz="900" dirty="0" err="1">
                <a:solidFill>
                  <a:schemeClr val="bg2">
                    <a:lumMod val="25000"/>
                  </a:schemeClr>
                </a:solidFill>
                <a:latin typeface="+mj-lt"/>
                <a:ea typeface="a타이틀고딕2" panose="02020600000000000000" pitchFamily="18" charset="-127"/>
              </a:rPr>
              <a:t>월비교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+mj-lt"/>
                <a:ea typeface="a타이틀고딕2" panose="02020600000000000000" pitchFamily="18" charset="-127"/>
              </a:rPr>
              <a:t>          4</a:t>
            </a:r>
            <a:r>
              <a:rPr lang="ko-KR" altLang="en-US" sz="900" dirty="0" err="1">
                <a:solidFill>
                  <a:schemeClr val="bg2">
                    <a:lumMod val="25000"/>
                  </a:schemeClr>
                </a:solidFill>
                <a:latin typeface="+mj-lt"/>
                <a:ea typeface="a타이틀고딕2" panose="02020600000000000000" pitchFamily="18" charset="-127"/>
              </a:rPr>
              <a:t>월비교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+mj-lt"/>
                <a:ea typeface="a타이틀고딕2" panose="02020600000000000000" pitchFamily="18" charset="-127"/>
              </a:rPr>
              <a:t> 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+mj-lt"/>
                <a:ea typeface="a타이틀고딕2" panose="02020600000000000000" pitchFamily="18" charset="-127"/>
              </a:rPr>
              <a:t>         5</a:t>
            </a:r>
            <a:r>
              <a:rPr lang="ko-KR" altLang="en-US" sz="900" dirty="0" err="1">
                <a:solidFill>
                  <a:schemeClr val="bg2">
                    <a:lumMod val="25000"/>
                  </a:schemeClr>
                </a:solidFill>
                <a:latin typeface="+mj-lt"/>
                <a:ea typeface="a타이틀고딕2" panose="02020600000000000000" pitchFamily="18" charset="-127"/>
              </a:rPr>
              <a:t>월비교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+mj-lt"/>
                <a:ea typeface="a타이틀고딕2" panose="02020600000000000000" pitchFamily="18" charset="-127"/>
              </a:rPr>
              <a:t>        6</a:t>
            </a:r>
            <a:r>
              <a:rPr lang="ko-KR" altLang="en-US" sz="900" dirty="0" err="1">
                <a:solidFill>
                  <a:schemeClr val="bg2">
                    <a:lumMod val="25000"/>
                  </a:schemeClr>
                </a:solidFill>
                <a:latin typeface="+mj-lt"/>
                <a:ea typeface="a타이틀고딕2" panose="02020600000000000000" pitchFamily="18" charset="-127"/>
              </a:rPr>
              <a:t>월비교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latin typeface="+mj-lt"/>
                <a:ea typeface="a타이틀고딕2" panose="02020600000000000000" pitchFamily="18" charset="-127"/>
              </a:rPr>
              <a:t>      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+mj-lt"/>
                <a:ea typeface="a타이틀고딕2" panose="02020600000000000000" pitchFamily="18" charset="-127"/>
              </a:rPr>
              <a:t>7</a:t>
            </a:r>
            <a:r>
              <a:rPr lang="ko-KR" altLang="en-US" sz="900" dirty="0" err="1">
                <a:solidFill>
                  <a:schemeClr val="bg2">
                    <a:lumMod val="25000"/>
                  </a:schemeClr>
                </a:solidFill>
                <a:latin typeface="+mj-lt"/>
                <a:ea typeface="a타이틀고딕2" panose="02020600000000000000" pitchFamily="18" charset="-127"/>
              </a:rPr>
              <a:t>월비교</a:t>
            </a:r>
            <a:r>
              <a:rPr lang="ko-KR" altLang="ko-KR" sz="900" dirty="0">
                <a:solidFill>
                  <a:schemeClr val="bg2">
                    <a:lumMod val="25000"/>
                  </a:schemeClr>
                </a:solidFill>
                <a:latin typeface="+mj-lt"/>
                <a:ea typeface="a타이틀고딕2" panose="02020600000000000000" pitchFamily="18" charset="-127"/>
              </a:rPr>
              <a:t> </a:t>
            </a:r>
          </a:p>
        </p:txBody>
      </p:sp>
      <p:sp>
        <p:nvSpPr>
          <p:cNvPr id="34" name="Rectangle 6">
            <a:extLst>
              <a:ext uri="{FF2B5EF4-FFF2-40B4-BE49-F238E27FC236}">
                <a16:creationId xmlns:a16="http://schemas.microsoft.com/office/drawing/2014/main" id="{9FD674C1-A0CF-4749-9653-7811ADDEA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1043" y="3134107"/>
            <a:ext cx="4848380" cy="2441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  <a:ea typeface="a타이틀고딕2" panose="02020600000000000000" pitchFamily="18" charset="-127"/>
              </a:rPr>
              <a:t>    </a:t>
            </a:r>
            <a:r>
              <a:rPr lang="ko-KR" altLang="en-US" sz="900" dirty="0" err="1">
                <a:solidFill>
                  <a:schemeClr val="bg2">
                    <a:lumMod val="25000"/>
                  </a:schemeClr>
                </a:solidFill>
                <a:ea typeface="a타이틀고딕2" panose="02020600000000000000" pitchFamily="18" charset="-127"/>
              </a:rPr>
              <a:t>군구</a:t>
            </a:r>
            <a:r>
              <a:rPr lang="en-US" altLang="ko-KR" sz="900">
                <a:solidFill>
                  <a:schemeClr val="bg2">
                    <a:lumMod val="25000"/>
                  </a:schemeClr>
                </a:solidFill>
                <a:ea typeface="a타이틀고딕2" panose="02020600000000000000" pitchFamily="18" charset="-127"/>
              </a:rPr>
              <a:t>           3</a:t>
            </a:r>
            <a:r>
              <a:rPr lang="ko-KR" altLang="en-US" sz="900">
                <a:solidFill>
                  <a:schemeClr val="bg2">
                    <a:lumMod val="25000"/>
                  </a:schemeClr>
                </a:solidFill>
                <a:ea typeface="a타이틀고딕2" panose="02020600000000000000" pitchFamily="18" charset="-127"/>
              </a:rPr>
              <a:t>월비교</a:t>
            </a:r>
            <a:r>
              <a:rPr lang="en-US" altLang="ko-KR" sz="900">
                <a:solidFill>
                  <a:schemeClr val="bg2">
                    <a:lumMod val="25000"/>
                  </a:schemeClr>
                </a:solidFill>
                <a:ea typeface="a타이틀고딕2" panose="02020600000000000000" pitchFamily="18" charset="-127"/>
              </a:rPr>
              <a:t>          4</a:t>
            </a:r>
            <a:r>
              <a:rPr lang="ko-KR" altLang="en-US" sz="900">
                <a:solidFill>
                  <a:schemeClr val="bg2">
                    <a:lumMod val="25000"/>
                  </a:schemeClr>
                </a:solidFill>
                <a:ea typeface="a타이틀고딕2" panose="02020600000000000000" pitchFamily="18" charset="-127"/>
              </a:rPr>
              <a:t>월비교  </a:t>
            </a:r>
            <a:r>
              <a:rPr lang="en-US" altLang="ko-KR" sz="900">
                <a:solidFill>
                  <a:schemeClr val="bg2">
                    <a:lumMod val="25000"/>
                  </a:schemeClr>
                </a:solidFill>
                <a:ea typeface="a타이틀고딕2" panose="02020600000000000000" pitchFamily="18" charset="-127"/>
              </a:rPr>
              <a:t>         5</a:t>
            </a:r>
            <a:r>
              <a:rPr lang="ko-KR" altLang="en-US" sz="900">
                <a:solidFill>
                  <a:schemeClr val="bg2">
                    <a:lumMod val="25000"/>
                  </a:schemeClr>
                </a:solidFill>
                <a:ea typeface="a타이틀고딕2" panose="02020600000000000000" pitchFamily="18" charset="-127"/>
              </a:rPr>
              <a:t>월비교</a:t>
            </a:r>
            <a:r>
              <a:rPr lang="en-US" altLang="ko-KR" sz="900">
                <a:solidFill>
                  <a:schemeClr val="bg2">
                    <a:lumMod val="25000"/>
                  </a:schemeClr>
                </a:solidFill>
                <a:ea typeface="a타이틀고딕2" panose="02020600000000000000" pitchFamily="18" charset="-127"/>
              </a:rPr>
              <a:t>        6</a:t>
            </a:r>
            <a:r>
              <a:rPr lang="ko-KR" altLang="en-US" sz="900">
                <a:solidFill>
                  <a:schemeClr val="bg2">
                    <a:lumMod val="25000"/>
                  </a:schemeClr>
                </a:solidFill>
                <a:ea typeface="a타이틀고딕2" panose="02020600000000000000" pitchFamily="18" charset="-127"/>
              </a:rPr>
              <a:t>월비교         </a:t>
            </a:r>
            <a:r>
              <a:rPr lang="en-US" altLang="ko-KR" sz="900">
                <a:solidFill>
                  <a:schemeClr val="bg2">
                    <a:lumMod val="25000"/>
                  </a:schemeClr>
                </a:solidFill>
                <a:ea typeface="a타이틀고딕2" panose="02020600000000000000" pitchFamily="18" charset="-127"/>
              </a:rPr>
              <a:t>7</a:t>
            </a:r>
            <a:r>
              <a:rPr lang="ko-KR" altLang="en-US" sz="900">
                <a:solidFill>
                  <a:schemeClr val="bg2">
                    <a:lumMod val="25000"/>
                  </a:schemeClr>
                </a:solidFill>
                <a:ea typeface="a타이틀고딕2" panose="02020600000000000000" pitchFamily="18" charset="-127"/>
              </a:rPr>
              <a:t>월비교</a:t>
            </a:r>
            <a:r>
              <a:rPr lang="ko-KR" altLang="ko-KR" sz="900">
                <a:solidFill>
                  <a:schemeClr val="bg2">
                    <a:lumMod val="25000"/>
                  </a:schemeClr>
                </a:solidFill>
                <a:ea typeface="a타이틀고딕2" panose="02020600000000000000" pitchFamily="18" charset="-127"/>
              </a:rPr>
              <a:t> </a:t>
            </a:r>
            <a:endParaRPr lang="ko-KR" altLang="ko-KR" sz="900" dirty="0">
              <a:solidFill>
                <a:schemeClr val="bg2">
                  <a:lumMod val="25000"/>
                </a:schemeClr>
              </a:solidFill>
              <a:ea typeface="a타이틀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9836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231EEC5D-B079-49D2-8B27-0ADAA3CE9DCD}"/>
              </a:ext>
            </a:extLst>
          </p:cNvPr>
          <p:cNvSpPr/>
          <p:nvPr/>
        </p:nvSpPr>
        <p:spPr>
          <a:xfrm>
            <a:off x="2415438" y="2295790"/>
            <a:ext cx="8954934" cy="28116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D2E2B3-2C54-4E59-A80E-92C52A2F3F91}"/>
              </a:ext>
            </a:extLst>
          </p:cNvPr>
          <p:cNvSpPr txBox="1"/>
          <p:nvPr/>
        </p:nvSpPr>
        <p:spPr>
          <a:xfrm>
            <a:off x="2488921" y="343118"/>
            <a:ext cx="69140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293895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어떻게 서비스를 제공할까</a:t>
            </a:r>
            <a:r>
              <a:rPr lang="en-US" altLang="ko-KR" sz="4400" dirty="0">
                <a:solidFill>
                  <a:srgbClr val="293895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?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A045447-6FD8-4B4F-AA25-CB2E97B50A76}"/>
              </a:ext>
            </a:extLst>
          </p:cNvPr>
          <p:cNvSpPr/>
          <p:nvPr/>
        </p:nvSpPr>
        <p:spPr>
          <a:xfrm>
            <a:off x="-1" y="0"/>
            <a:ext cx="1978926" cy="6858000"/>
          </a:xfrm>
          <a:prstGeom prst="rect">
            <a:avLst/>
          </a:prstGeom>
          <a:solidFill>
            <a:srgbClr val="293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3C614F1-9A15-47B5-8523-A77EA0BFDB56}"/>
              </a:ext>
            </a:extLst>
          </p:cNvPr>
          <p:cNvGrpSpPr/>
          <p:nvPr/>
        </p:nvGrpSpPr>
        <p:grpSpPr>
          <a:xfrm>
            <a:off x="565992" y="1612387"/>
            <a:ext cx="1168910" cy="2877883"/>
            <a:chOff x="552344" y="1929801"/>
            <a:chExt cx="1168910" cy="2877883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E173F59-4A57-45B6-861F-0247DF48551D}"/>
                </a:ext>
              </a:extLst>
            </p:cNvPr>
            <p:cNvSpPr txBox="1"/>
            <p:nvPr/>
          </p:nvSpPr>
          <p:spPr>
            <a:xfrm>
              <a:off x="552344" y="1929801"/>
              <a:ext cx="11689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200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defRPr>
              </a:lvl1pPr>
            </a:lstStyle>
            <a:p>
              <a:r>
                <a:rPr lang="ko-KR" altLang="en-US" dirty="0"/>
                <a:t>상황분석</a:t>
              </a:r>
              <a:endParaRPr lang="en-US" altLang="ko-KR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70B107F-8DFB-422B-BD34-E80C2D9790E7}"/>
                </a:ext>
              </a:extLst>
            </p:cNvPr>
            <p:cNvSpPr txBox="1"/>
            <p:nvPr/>
          </p:nvSpPr>
          <p:spPr>
            <a:xfrm>
              <a:off x="563565" y="2549244"/>
              <a:ext cx="11576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200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defRPr>
              </a:lvl1pPr>
            </a:lstStyle>
            <a:p>
              <a:r>
                <a:rPr lang="ko-KR" altLang="en-US"/>
                <a:t>목표설정</a:t>
              </a:r>
              <a:endParaRPr lang="en-US" altLang="ko-KR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D11243C-C007-4A1D-A67A-E99C7B8B6ED6}"/>
                </a:ext>
              </a:extLst>
            </p:cNvPr>
            <p:cNvSpPr txBox="1"/>
            <p:nvPr/>
          </p:nvSpPr>
          <p:spPr>
            <a:xfrm>
              <a:off x="557153" y="3168687"/>
              <a:ext cx="11641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2000">
                  <a:solidFill>
                    <a:schemeClr val="bg1">
                      <a:lumMod val="9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defRPr>
              </a:lvl1pPr>
            </a:lstStyle>
            <a:p>
              <a:r>
                <a:rPr lang="ko-KR" altLang="en-US" dirty="0"/>
                <a:t>분석과정</a:t>
              </a:r>
              <a:endParaRPr lang="en-US" altLang="ko-KR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D3CF08E-944C-4D72-831E-95A09CB0D4DA}"/>
                </a:ext>
              </a:extLst>
            </p:cNvPr>
            <p:cNvSpPr txBox="1"/>
            <p:nvPr/>
          </p:nvSpPr>
          <p:spPr>
            <a:xfrm>
              <a:off x="584404" y="3788130"/>
              <a:ext cx="11368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비즈니스</a:t>
              </a:r>
              <a:endParaRPr lang="en-US" altLang="ko-KR" sz="2000" dirty="0">
                <a:solidFill>
                  <a:schemeClr val="bg1">
                    <a:lumMod val="65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1896FFF-EE79-48F3-994A-E4DF993FFBA0}"/>
                </a:ext>
              </a:extLst>
            </p:cNvPr>
            <p:cNvSpPr txBox="1"/>
            <p:nvPr/>
          </p:nvSpPr>
          <p:spPr>
            <a:xfrm>
              <a:off x="568374" y="4407574"/>
              <a:ext cx="11528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기대효과</a:t>
              </a:r>
              <a:endParaRPr lang="en-US" altLang="ko-KR" sz="2000" dirty="0">
                <a:solidFill>
                  <a:schemeClr val="bg1">
                    <a:lumMod val="65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endParaRP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9BFF6B0-11B2-4535-AA98-748346320C56}"/>
              </a:ext>
            </a:extLst>
          </p:cNvPr>
          <p:cNvSpPr/>
          <p:nvPr/>
        </p:nvSpPr>
        <p:spPr>
          <a:xfrm>
            <a:off x="271913" y="1229162"/>
            <a:ext cx="256469" cy="256469"/>
          </a:xfrm>
          <a:prstGeom prst="rect">
            <a:avLst/>
          </a:prstGeom>
          <a:noFill/>
          <a:ln w="88900">
            <a:solidFill>
              <a:srgbClr val="8F9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0DAAA1A-9F33-44AD-95B2-30546C61B0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4327" y="2527707"/>
            <a:ext cx="4539808" cy="2286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1그룹 : 금천구, 종로구, 중구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&gt;&gt;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상업권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대체로 도심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거주 인구수가 적고 유동인구 급감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한</a:t>
            </a:r>
            <a:r>
              <a:rPr lang="ko-KR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지역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2그룹 : 강남구, 강동구, 강서구, 관악구, 노원구, 송파구, 양천구, 은평구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&gt;&gt;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생활권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대체로 외곽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거주 인구가 많고, 유동인구가 감소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한</a:t>
            </a:r>
            <a:r>
              <a:rPr lang="ko-KR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지역</a:t>
            </a:r>
          </a:p>
          <a:p>
            <a:pPr>
              <a:lnSpc>
                <a:spcPct val="120000"/>
              </a:lnSpc>
            </a:pP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3그룹 : 강북구, 광진구, 구로구, 도봉구, 동대문구, 동작구, 마포구, 서대문구, 서초구, 성동구, 성북구, 영등포구, 중랑구  </a:t>
            </a:r>
          </a:p>
        </p:txBody>
      </p:sp>
      <p:pic>
        <p:nvPicPr>
          <p:cNvPr id="7170" name="Picture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681535ED-5D03-49EF-A506-EC8B4CE68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656" y="2472287"/>
            <a:ext cx="3799891" cy="242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1319C48-FC1C-4E49-AD19-3570CF2CC9E4}"/>
              </a:ext>
            </a:extLst>
          </p:cNvPr>
          <p:cNvSpPr/>
          <p:nvPr/>
        </p:nvSpPr>
        <p:spPr>
          <a:xfrm>
            <a:off x="6390854" y="2627892"/>
            <a:ext cx="281068" cy="281068"/>
          </a:xfrm>
          <a:prstGeom prst="rect">
            <a:avLst/>
          </a:prstGeom>
          <a:solidFill>
            <a:srgbClr val="C25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EB70709-D52B-4E28-9085-C7070DED04FB}"/>
              </a:ext>
            </a:extLst>
          </p:cNvPr>
          <p:cNvSpPr/>
          <p:nvPr/>
        </p:nvSpPr>
        <p:spPr>
          <a:xfrm>
            <a:off x="6390854" y="3328642"/>
            <a:ext cx="281068" cy="281068"/>
          </a:xfrm>
          <a:prstGeom prst="rect">
            <a:avLst/>
          </a:prstGeom>
          <a:solidFill>
            <a:srgbClr val="609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9887768-7397-4BDD-AD5A-89802130E413}"/>
              </a:ext>
            </a:extLst>
          </p:cNvPr>
          <p:cNvSpPr/>
          <p:nvPr/>
        </p:nvSpPr>
        <p:spPr>
          <a:xfrm>
            <a:off x="6390854" y="4285984"/>
            <a:ext cx="281068" cy="281068"/>
          </a:xfrm>
          <a:prstGeom prst="rect">
            <a:avLst/>
          </a:prstGeom>
          <a:solidFill>
            <a:srgbClr val="CBE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E5EF847-C113-4363-97EA-AB7D2B26CD0A}"/>
              </a:ext>
            </a:extLst>
          </p:cNvPr>
          <p:cNvSpPr/>
          <p:nvPr/>
        </p:nvSpPr>
        <p:spPr>
          <a:xfrm>
            <a:off x="2789348" y="5506893"/>
            <a:ext cx="8484787" cy="72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거주 인구와 코로나 전후의 유동인구 증감을 통해 상업권과 생활권이 나뉘고 있으며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‘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로컬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’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의 가치가 이전보다 중요해질 것이라 예상할 수 있다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346E524-3244-4533-80A3-E04C51041083}"/>
              </a:ext>
            </a:extLst>
          </p:cNvPr>
          <p:cNvSpPr/>
          <p:nvPr/>
        </p:nvSpPr>
        <p:spPr>
          <a:xfrm>
            <a:off x="2556139" y="5594454"/>
            <a:ext cx="137398" cy="567891"/>
          </a:xfrm>
          <a:prstGeom prst="rect">
            <a:avLst/>
          </a:prstGeom>
          <a:solidFill>
            <a:srgbClr val="293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425ECE-3E6A-44C8-8992-CB93EDB8E598}"/>
              </a:ext>
            </a:extLst>
          </p:cNvPr>
          <p:cNvSpPr/>
          <p:nvPr/>
        </p:nvSpPr>
        <p:spPr>
          <a:xfrm>
            <a:off x="2452166" y="1539918"/>
            <a:ext cx="8779251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군구별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인구수와 유동인구수의 증감으로 </a:t>
            </a:r>
            <a:r>
              <a:rPr lang="en-US" altLang="ko-KR" sz="1600" dirty="0" err="1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Kmeans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기법을 활용하여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3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개의 지역으로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클러스터링한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결과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7758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F5B34F-BF5B-42F6-B559-C8A888AEEA4C}"/>
              </a:ext>
            </a:extLst>
          </p:cNvPr>
          <p:cNvSpPr/>
          <p:nvPr/>
        </p:nvSpPr>
        <p:spPr>
          <a:xfrm>
            <a:off x="2545624" y="2151250"/>
            <a:ext cx="2105890" cy="597656"/>
          </a:xfrm>
          <a:prstGeom prst="rect">
            <a:avLst/>
          </a:prstGeom>
          <a:solidFill>
            <a:srgbClr val="2938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29C0B4A-7EA7-4722-A2AD-6D95E0B2127C}"/>
              </a:ext>
            </a:extLst>
          </p:cNvPr>
          <p:cNvSpPr/>
          <p:nvPr/>
        </p:nvSpPr>
        <p:spPr>
          <a:xfrm>
            <a:off x="2544918" y="2639862"/>
            <a:ext cx="8861990" cy="40210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D2E2B3-2C54-4E59-A80E-92C52A2F3F91}"/>
              </a:ext>
            </a:extLst>
          </p:cNvPr>
          <p:cNvSpPr txBox="1"/>
          <p:nvPr/>
        </p:nvSpPr>
        <p:spPr>
          <a:xfrm>
            <a:off x="2488921" y="343118"/>
            <a:ext cx="69140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293895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어떻게 서비스를 제공할까</a:t>
            </a:r>
            <a:r>
              <a:rPr lang="en-US" altLang="ko-KR" sz="4400" dirty="0">
                <a:solidFill>
                  <a:srgbClr val="293895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?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A045447-6FD8-4B4F-AA25-CB2E97B50A76}"/>
              </a:ext>
            </a:extLst>
          </p:cNvPr>
          <p:cNvSpPr/>
          <p:nvPr/>
        </p:nvSpPr>
        <p:spPr>
          <a:xfrm>
            <a:off x="-1" y="0"/>
            <a:ext cx="1978926" cy="6858000"/>
          </a:xfrm>
          <a:prstGeom prst="rect">
            <a:avLst/>
          </a:prstGeom>
          <a:solidFill>
            <a:srgbClr val="293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3C614F1-9A15-47B5-8523-A77EA0BFDB56}"/>
              </a:ext>
            </a:extLst>
          </p:cNvPr>
          <p:cNvGrpSpPr/>
          <p:nvPr/>
        </p:nvGrpSpPr>
        <p:grpSpPr>
          <a:xfrm>
            <a:off x="565992" y="1612387"/>
            <a:ext cx="1168910" cy="2877883"/>
            <a:chOff x="552344" y="1929801"/>
            <a:chExt cx="1168910" cy="2877883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E173F59-4A57-45B6-861F-0247DF48551D}"/>
                </a:ext>
              </a:extLst>
            </p:cNvPr>
            <p:cNvSpPr txBox="1"/>
            <p:nvPr/>
          </p:nvSpPr>
          <p:spPr>
            <a:xfrm>
              <a:off x="552344" y="1929801"/>
              <a:ext cx="11689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200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defRPr>
              </a:lvl1pPr>
            </a:lstStyle>
            <a:p>
              <a:r>
                <a:rPr lang="ko-KR" altLang="en-US" dirty="0"/>
                <a:t>상황분석</a:t>
              </a:r>
              <a:endParaRPr lang="en-US" altLang="ko-KR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70B107F-8DFB-422B-BD34-E80C2D9790E7}"/>
                </a:ext>
              </a:extLst>
            </p:cNvPr>
            <p:cNvSpPr txBox="1"/>
            <p:nvPr/>
          </p:nvSpPr>
          <p:spPr>
            <a:xfrm>
              <a:off x="563565" y="2549244"/>
              <a:ext cx="11576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200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defRPr>
              </a:lvl1pPr>
            </a:lstStyle>
            <a:p>
              <a:r>
                <a:rPr lang="ko-KR" altLang="en-US"/>
                <a:t>목표설정</a:t>
              </a:r>
              <a:endParaRPr lang="en-US" altLang="ko-KR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D11243C-C007-4A1D-A67A-E99C7B8B6ED6}"/>
                </a:ext>
              </a:extLst>
            </p:cNvPr>
            <p:cNvSpPr txBox="1"/>
            <p:nvPr/>
          </p:nvSpPr>
          <p:spPr>
            <a:xfrm>
              <a:off x="557153" y="3168687"/>
              <a:ext cx="11641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2000">
                  <a:solidFill>
                    <a:schemeClr val="bg1">
                      <a:lumMod val="9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defRPr>
              </a:lvl1pPr>
            </a:lstStyle>
            <a:p>
              <a:r>
                <a:rPr lang="ko-KR" altLang="en-US" dirty="0"/>
                <a:t>분석과정</a:t>
              </a:r>
              <a:endParaRPr lang="en-US" altLang="ko-KR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D3CF08E-944C-4D72-831E-95A09CB0D4DA}"/>
                </a:ext>
              </a:extLst>
            </p:cNvPr>
            <p:cNvSpPr txBox="1"/>
            <p:nvPr/>
          </p:nvSpPr>
          <p:spPr>
            <a:xfrm>
              <a:off x="584404" y="3788130"/>
              <a:ext cx="11368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비즈니스</a:t>
              </a:r>
              <a:endParaRPr lang="en-US" altLang="ko-KR" sz="2000" dirty="0">
                <a:solidFill>
                  <a:schemeClr val="bg1">
                    <a:lumMod val="65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1896FFF-EE79-48F3-994A-E4DF993FFBA0}"/>
                </a:ext>
              </a:extLst>
            </p:cNvPr>
            <p:cNvSpPr txBox="1"/>
            <p:nvPr/>
          </p:nvSpPr>
          <p:spPr>
            <a:xfrm>
              <a:off x="568374" y="4407574"/>
              <a:ext cx="11528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기대효과</a:t>
              </a:r>
              <a:endParaRPr lang="en-US" altLang="ko-KR" sz="2000" dirty="0">
                <a:solidFill>
                  <a:schemeClr val="bg1">
                    <a:lumMod val="65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endParaRP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9BFF6B0-11B2-4535-AA98-748346320C56}"/>
              </a:ext>
            </a:extLst>
          </p:cNvPr>
          <p:cNvSpPr/>
          <p:nvPr/>
        </p:nvSpPr>
        <p:spPr>
          <a:xfrm>
            <a:off x="271913" y="1229162"/>
            <a:ext cx="256469" cy="256469"/>
          </a:xfrm>
          <a:prstGeom prst="rect">
            <a:avLst/>
          </a:prstGeom>
          <a:noFill/>
          <a:ln w="88900">
            <a:solidFill>
              <a:srgbClr val="8F9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 descr="스크린샷이(가) 표시된 사진&#10;&#10;자동 생성된 설명">
            <a:extLst>
              <a:ext uri="{FF2B5EF4-FFF2-40B4-BE49-F238E27FC236}">
                <a16:creationId xmlns:a16="http://schemas.microsoft.com/office/drawing/2014/main" id="{76F0ABEC-94CE-4AEC-B537-AE363FD54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609" y="2699617"/>
            <a:ext cx="3299181" cy="234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B865111-E789-4541-B472-471E419B2145}"/>
              </a:ext>
            </a:extLst>
          </p:cNvPr>
          <p:cNvSpPr/>
          <p:nvPr/>
        </p:nvSpPr>
        <p:spPr>
          <a:xfrm>
            <a:off x="2778128" y="1342928"/>
            <a:ext cx="8028418" cy="72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‘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로컬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’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의 가치가 높아지는 만큼 코로나 시대의 적합한 구매형태로 지역사회 단위의 공동구매를 시도해보면 어떨까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?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E2B9DCE-2231-4A0E-9EBF-D7D9CCB45B3C}"/>
              </a:ext>
            </a:extLst>
          </p:cNvPr>
          <p:cNvSpPr/>
          <p:nvPr/>
        </p:nvSpPr>
        <p:spPr>
          <a:xfrm>
            <a:off x="2544918" y="1430489"/>
            <a:ext cx="137398" cy="567891"/>
          </a:xfrm>
          <a:prstGeom prst="rect">
            <a:avLst/>
          </a:prstGeom>
          <a:solidFill>
            <a:srgbClr val="293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5098F4E9-2F52-4737-9697-80E7BE82E9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00" b="98200" l="2400" r="94600">
                        <a14:foregroundMark x1="3600" y1="4200" x2="87000" y2="94400"/>
                        <a14:foregroundMark x1="95600" y1="5000" x2="57200" y2="35400"/>
                        <a14:foregroundMark x1="57200" y1="35400" x2="5000" y2="96800"/>
                        <a14:foregroundMark x1="70200" y1="14800" x2="10000" y2="48600"/>
                        <a14:foregroundMark x1="10000" y1="48600" x2="5600" y2="27400"/>
                        <a14:foregroundMark x1="5600" y1="27400" x2="17000" y2="10000"/>
                        <a14:foregroundMark x1="17000" y1="10000" x2="39000" y2="11600"/>
                        <a14:foregroundMark x1="39000" y1="11600" x2="86800" y2="35800"/>
                        <a14:foregroundMark x1="86800" y1="35800" x2="93800" y2="82400"/>
                        <a14:foregroundMark x1="93800" y1="82400" x2="80400" y2="98200"/>
                        <a14:foregroundMark x1="80400" y1="98200" x2="38200" y2="95200"/>
                        <a14:foregroundMark x1="38200" y1="95200" x2="25800" y2="85800"/>
                        <a14:foregroundMark x1="93800" y1="6800" x2="89800" y2="68000"/>
                        <a14:foregroundMark x1="94600" y1="9200" x2="92600" y2="56800"/>
                        <a14:foregroundMark x1="47800" y1="60600" x2="45800" y2="81400"/>
                        <a14:foregroundMark x1="45800" y1="81400" x2="68600" y2="70400"/>
                        <a14:foregroundMark x1="93800" y1="91200" x2="4000" y2="91600"/>
                        <a14:foregroundMark x1="51000" y1="68000" x2="44400" y2="87000"/>
                        <a14:foregroundMark x1="93800" y1="87600" x2="13800" y2="90400"/>
                        <a14:foregroundMark x1="70600" y1="79000" x2="4200" y2="89600"/>
                        <a14:foregroundMark x1="4200" y1="89600" x2="32200" y2="90000"/>
                        <a14:foregroundMark x1="32200" y1="90000" x2="54800" y2="85200"/>
                        <a14:foregroundMark x1="54800" y1="85200" x2="56800" y2="86600"/>
                        <a14:foregroundMark x1="72600" y1="78600" x2="53000" y2="82200"/>
                        <a14:foregroundMark x1="66200" y1="83400" x2="66200" y2="77200"/>
                        <a14:foregroundMark x1="3200" y1="96000" x2="3200" y2="96000"/>
                        <a14:foregroundMark x1="2800" y1="96800" x2="2400" y2="96800"/>
                        <a14:backgroundMark x1="80400" y1="99000" x2="80400" y2="9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2109"/>
          <a:stretch/>
        </p:blipFill>
        <p:spPr bwMode="auto">
          <a:xfrm>
            <a:off x="7924131" y="2748905"/>
            <a:ext cx="2354813" cy="227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2748F82-6D6E-4A10-B406-E418092B7893}"/>
              </a:ext>
            </a:extLst>
          </p:cNvPr>
          <p:cNvSpPr/>
          <p:nvPr/>
        </p:nvSpPr>
        <p:spPr>
          <a:xfrm>
            <a:off x="2666071" y="2206416"/>
            <a:ext cx="1973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지역</a:t>
            </a:r>
            <a:r>
              <a:rPr lang="en-US" altLang="ko-KR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ko-KR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공동구매</a:t>
            </a:r>
            <a:r>
              <a:rPr lang="en-US" altLang="ko-KR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사례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EBB8D50-6BFE-4ACB-888C-BF024B491AFE}"/>
              </a:ext>
            </a:extLst>
          </p:cNvPr>
          <p:cNvSpPr/>
          <p:nvPr/>
        </p:nvSpPr>
        <p:spPr>
          <a:xfrm rot="10800000" flipV="1">
            <a:off x="7171027" y="5145276"/>
            <a:ext cx="3861022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&lt;</a:t>
            </a:r>
            <a:r>
              <a:rPr lang="ko-KR" altLang="ko-KR" sz="12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1사1촌 자매결연 맺고 농산물 공동구매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한 </a:t>
            </a:r>
            <a:r>
              <a:rPr lang="ko-KR" altLang="ko-KR" sz="12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대구시설공단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대구시설공단은 매년 농촌봉사와 농산물 구매를 진행해왔다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.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이번 공단 임직원의 공동구매는 코로나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19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와 태풍으로 인해 지역 농촌경제가 침체된 상황에서 더욱 뜻 깊은 사회공헌활동이 될 전망이다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출처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: 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뉴스웨이</a:t>
            </a:r>
            <a:endParaRPr lang="en-US" altLang="ko-KR" sz="1000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DA139CF-9368-4598-AFF9-94E428E842AD}"/>
              </a:ext>
            </a:extLst>
          </p:cNvPr>
          <p:cNvSpPr/>
          <p:nvPr/>
        </p:nvSpPr>
        <p:spPr>
          <a:xfrm rot="10800000" flipV="1">
            <a:off x="3012609" y="5145276"/>
            <a:ext cx="3559818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&lt;</a:t>
            </a:r>
            <a:r>
              <a:rPr lang="ko-KR" altLang="ko-KR" sz="12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영등포구에서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추진한</a:t>
            </a:r>
            <a:r>
              <a:rPr lang="ko-KR" altLang="ko-KR" sz="12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전통시장 공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동 구매</a:t>
            </a:r>
            <a:r>
              <a:rPr lang="ko-KR" altLang="ko-KR" sz="12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사업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영등포구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(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구청장 채현일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)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는 코로나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19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가 장기화되는 상황에서 맞이하게 된 추석 명절을 앞두고 ‘추석맞이 전통시장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비대면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공동구매’ 행사를 연다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출처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: 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시정일보</a:t>
            </a:r>
            <a:endParaRPr lang="en-US" altLang="ko-KR" sz="700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D32BF66-28DC-47CA-9FD0-ECF41F1F959B}"/>
              </a:ext>
            </a:extLst>
          </p:cNvPr>
          <p:cNvCxnSpPr>
            <a:cxnSpLocks/>
          </p:cNvCxnSpPr>
          <p:nvPr/>
        </p:nvCxnSpPr>
        <p:spPr>
          <a:xfrm>
            <a:off x="6872438" y="3001818"/>
            <a:ext cx="0" cy="3291466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237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6CE193-D5B4-4465-9F94-E03192410DE0}"/>
              </a:ext>
            </a:extLst>
          </p:cNvPr>
          <p:cNvSpPr/>
          <p:nvPr/>
        </p:nvSpPr>
        <p:spPr>
          <a:xfrm>
            <a:off x="1978925" y="4170210"/>
            <a:ext cx="10213075" cy="1882274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D2E2B3-2C54-4E59-A80E-92C52A2F3F91}"/>
              </a:ext>
            </a:extLst>
          </p:cNvPr>
          <p:cNvSpPr txBox="1"/>
          <p:nvPr/>
        </p:nvSpPr>
        <p:spPr>
          <a:xfrm>
            <a:off x="2488921" y="343118"/>
            <a:ext cx="59538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293895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우리동네 심부름 서비스</a:t>
            </a:r>
            <a:endParaRPr lang="en-US" altLang="ko-KR" sz="4400" dirty="0">
              <a:solidFill>
                <a:srgbClr val="293895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A045447-6FD8-4B4F-AA25-CB2E97B50A76}"/>
              </a:ext>
            </a:extLst>
          </p:cNvPr>
          <p:cNvSpPr/>
          <p:nvPr/>
        </p:nvSpPr>
        <p:spPr>
          <a:xfrm>
            <a:off x="-1" y="0"/>
            <a:ext cx="1978926" cy="6858000"/>
          </a:xfrm>
          <a:prstGeom prst="rect">
            <a:avLst/>
          </a:prstGeom>
          <a:solidFill>
            <a:srgbClr val="293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3C614F1-9A15-47B5-8523-A77EA0BFDB56}"/>
              </a:ext>
            </a:extLst>
          </p:cNvPr>
          <p:cNvGrpSpPr/>
          <p:nvPr/>
        </p:nvGrpSpPr>
        <p:grpSpPr>
          <a:xfrm>
            <a:off x="565992" y="1612387"/>
            <a:ext cx="1168910" cy="2877883"/>
            <a:chOff x="552344" y="1929801"/>
            <a:chExt cx="1168910" cy="2877883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E173F59-4A57-45B6-861F-0247DF48551D}"/>
                </a:ext>
              </a:extLst>
            </p:cNvPr>
            <p:cNvSpPr txBox="1"/>
            <p:nvPr/>
          </p:nvSpPr>
          <p:spPr>
            <a:xfrm>
              <a:off x="552344" y="1929801"/>
              <a:ext cx="11689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200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defRPr>
              </a:lvl1pPr>
            </a:lstStyle>
            <a:p>
              <a:r>
                <a:rPr lang="ko-KR" altLang="en-US" dirty="0"/>
                <a:t>상황분석</a:t>
              </a:r>
              <a:endParaRPr lang="en-US" altLang="ko-KR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70B107F-8DFB-422B-BD34-E80C2D9790E7}"/>
                </a:ext>
              </a:extLst>
            </p:cNvPr>
            <p:cNvSpPr txBox="1"/>
            <p:nvPr/>
          </p:nvSpPr>
          <p:spPr>
            <a:xfrm>
              <a:off x="563565" y="2549244"/>
              <a:ext cx="11576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200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defRPr>
              </a:lvl1pPr>
            </a:lstStyle>
            <a:p>
              <a:r>
                <a:rPr lang="ko-KR" altLang="en-US" dirty="0"/>
                <a:t>목표설정</a:t>
              </a:r>
              <a:endParaRPr lang="en-US" altLang="ko-KR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D11243C-C007-4A1D-A67A-E99C7B8B6ED6}"/>
                </a:ext>
              </a:extLst>
            </p:cNvPr>
            <p:cNvSpPr txBox="1"/>
            <p:nvPr/>
          </p:nvSpPr>
          <p:spPr>
            <a:xfrm>
              <a:off x="557153" y="3168687"/>
              <a:ext cx="11641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200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defRPr>
              </a:lvl1pPr>
            </a:lstStyle>
            <a:p>
              <a:r>
                <a:rPr lang="ko-KR" altLang="en-US"/>
                <a:t>분석과정</a:t>
              </a:r>
              <a:endParaRPr lang="en-US" altLang="ko-KR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D3CF08E-944C-4D72-831E-95A09CB0D4DA}"/>
                </a:ext>
              </a:extLst>
            </p:cNvPr>
            <p:cNvSpPr txBox="1"/>
            <p:nvPr/>
          </p:nvSpPr>
          <p:spPr>
            <a:xfrm>
              <a:off x="584404" y="3788130"/>
              <a:ext cx="11368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2000">
                  <a:solidFill>
                    <a:schemeClr val="bg1">
                      <a:lumMod val="9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defRPr>
              </a:lvl1pPr>
            </a:lstStyle>
            <a:p>
              <a:r>
                <a:rPr lang="ko-KR" altLang="en-US"/>
                <a:t>비즈니스</a:t>
              </a:r>
              <a:endParaRPr lang="en-US" altLang="ko-KR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1896FFF-EE79-48F3-994A-E4DF993FFBA0}"/>
                </a:ext>
              </a:extLst>
            </p:cNvPr>
            <p:cNvSpPr txBox="1"/>
            <p:nvPr/>
          </p:nvSpPr>
          <p:spPr>
            <a:xfrm>
              <a:off x="568374" y="4407574"/>
              <a:ext cx="11528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기대효과</a:t>
              </a:r>
              <a:endParaRPr lang="en-US" altLang="ko-KR" sz="2000" dirty="0">
                <a:solidFill>
                  <a:schemeClr val="bg1">
                    <a:lumMod val="65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endParaRP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9BFF6B0-11B2-4535-AA98-748346320C56}"/>
              </a:ext>
            </a:extLst>
          </p:cNvPr>
          <p:cNvSpPr/>
          <p:nvPr/>
        </p:nvSpPr>
        <p:spPr>
          <a:xfrm>
            <a:off x="271913" y="1229162"/>
            <a:ext cx="256469" cy="256469"/>
          </a:xfrm>
          <a:prstGeom prst="rect">
            <a:avLst/>
          </a:prstGeom>
          <a:noFill/>
          <a:ln w="88900">
            <a:solidFill>
              <a:srgbClr val="8F9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08CC1FC-8B34-45E2-8704-B03D8E1AD7E3}"/>
              </a:ext>
            </a:extLst>
          </p:cNvPr>
          <p:cNvSpPr txBox="1"/>
          <p:nvPr/>
        </p:nvSpPr>
        <p:spPr>
          <a:xfrm>
            <a:off x="2544918" y="1465816"/>
            <a:ext cx="4189546" cy="1394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우리동네 심부름의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계좌로 원하는 만큼 주문금액을 넣어 놓고 필요할 때마다 충전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한다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.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전화로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 잔액 확인이 가능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하며 소진 시에는 주문불가 안내를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받게된다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6C72AD-9EE7-497E-B486-781CFA06A4B6}"/>
              </a:ext>
            </a:extLst>
          </p:cNvPr>
          <p:cNvSpPr txBox="1"/>
          <p:nvPr/>
        </p:nvSpPr>
        <p:spPr>
          <a:xfrm>
            <a:off x="7094103" y="1465816"/>
            <a:ext cx="418954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안내 책자를 참고하여 우리동네 심부름 서비스에 전화하고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원하는 물품을 안내책자에서 찾아 해당하는 번호를 눌러 주문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한다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B8771A4-8F39-4971-A6E5-D13D16906199}"/>
              </a:ext>
            </a:extLst>
          </p:cNvPr>
          <p:cNvGrpSpPr/>
          <p:nvPr/>
        </p:nvGrpSpPr>
        <p:grpSpPr>
          <a:xfrm>
            <a:off x="8801410" y="4900339"/>
            <a:ext cx="2339156" cy="729430"/>
            <a:chOff x="8949702" y="4330889"/>
            <a:chExt cx="2339156" cy="72943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3B9D71C-063F-468A-93B1-5600E1374F41}"/>
                </a:ext>
              </a:extLst>
            </p:cNvPr>
            <p:cNvSpPr txBox="1"/>
            <p:nvPr/>
          </p:nvSpPr>
          <p:spPr>
            <a:xfrm>
              <a:off x="9137291" y="4330889"/>
              <a:ext cx="2151567" cy="72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우리동네 심부름  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사용안내 책자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1DF0E5F1-7B09-43AC-A69A-03F0A6F5D85A}"/>
                </a:ext>
              </a:extLst>
            </p:cNvPr>
            <p:cNvSpPr/>
            <p:nvPr/>
          </p:nvSpPr>
          <p:spPr>
            <a:xfrm rot="16200000">
              <a:off x="8937206" y="4474292"/>
              <a:ext cx="181193" cy="156201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9B46009-137C-4C40-961C-72DACFC5AEEC}"/>
              </a:ext>
            </a:extLst>
          </p:cNvPr>
          <p:cNvSpPr txBox="1"/>
          <p:nvPr/>
        </p:nvSpPr>
        <p:spPr>
          <a:xfrm>
            <a:off x="8696163" y="3091934"/>
            <a:ext cx="3080202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노인 카드매출 데이터에서 높은 비율을 보인 상품군으로 번호를 배치하고 하위항목을 한 번 더 번호로 지정하였다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4BF0A67-6F04-4F23-B89A-7ED6EB2BC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5801">
            <a:off x="1995992" y="2053378"/>
            <a:ext cx="6883546" cy="4879832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67C2E930-8415-45AA-B033-706F264F2178}"/>
              </a:ext>
            </a:extLst>
          </p:cNvPr>
          <p:cNvGrpSpPr/>
          <p:nvPr/>
        </p:nvGrpSpPr>
        <p:grpSpPr>
          <a:xfrm>
            <a:off x="7717706" y="3354412"/>
            <a:ext cx="877593" cy="1286313"/>
            <a:chOff x="7599810" y="3328285"/>
            <a:chExt cx="862707" cy="1130621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4EF5306-440A-493E-B5D1-86839603AA8B}"/>
                </a:ext>
              </a:extLst>
            </p:cNvPr>
            <p:cNvGrpSpPr/>
            <p:nvPr/>
          </p:nvGrpSpPr>
          <p:grpSpPr>
            <a:xfrm>
              <a:off x="7599810" y="3376299"/>
              <a:ext cx="835567" cy="1082607"/>
              <a:chOff x="8192235" y="3290135"/>
              <a:chExt cx="835567" cy="1082607"/>
            </a:xfrm>
          </p:grpSpPr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2597EF70-BC26-4131-8C31-2A122B25A6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92235" y="3303880"/>
                <a:ext cx="290060" cy="1068862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7429C2B3-05DF-4B96-98EB-8AC5F750FB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82295" y="3290135"/>
                <a:ext cx="545507" cy="13745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CFB2367D-0C2D-447F-918B-95505AAFD185}"/>
                </a:ext>
              </a:extLst>
            </p:cNvPr>
            <p:cNvSpPr/>
            <p:nvPr/>
          </p:nvSpPr>
          <p:spPr>
            <a:xfrm>
              <a:off x="8352745" y="3328285"/>
              <a:ext cx="109772" cy="10977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ADB51F-833F-4D0B-AE67-E28E60979986}"/>
              </a:ext>
            </a:extLst>
          </p:cNvPr>
          <p:cNvCxnSpPr/>
          <p:nvPr/>
        </p:nvCxnSpPr>
        <p:spPr>
          <a:xfrm>
            <a:off x="6872438" y="1592946"/>
            <a:ext cx="0" cy="934699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3216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분 원형 6">
            <a:extLst>
              <a:ext uri="{FF2B5EF4-FFF2-40B4-BE49-F238E27FC236}">
                <a16:creationId xmlns:a16="http://schemas.microsoft.com/office/drawing/2014/main" id="{A8C2EF94-C4D6-4C9B-A0BF-1739E7287A17}"/>
              </a:ext>
            </a:extLst>
          </p:cNvPr>
          <p:cNvSpPr/>
          <p:nvPr/>
        </p:nvSpPr>
        <p:spPr>
          <a:xfrm rot="5400000">
            <a:off x="3987377" y="3340715"/>
            <a:ext cx="6464867" cy="7124979"/>
          </a:xfrm>
          <a:prstGeom prst="pie">
            <a:avLst>
              <a:gd name="adj1" fmla="val 5392934"/>
              <a:gd name="adj2" fmla="val 1620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D2E2B3-2C54-4E59-A80E-92C52A2F3F91}"/>
              </a:ext>
            </a:extLst>
          </p:cNvPr>
          <p:cNvSpPr txBox="1"/>
          <p:nvPr/>
        </p:nvSpPr>
        <p:spPr>
          <a:xfrm>
            <a:off x="2488921" y="343118"/>
            <a:ext cx="59538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293895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우리동네 심부름 서비스</a:t>
            </a:r>
            <a:endParaRPr lang="en-US" altLang="ko-KR" sz="4400" dirty="0">
              <a:solidFill>
                <a:srgbClr val="293895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08CC1FC-8B34-45E2-8704-B03D8E1AD7E3}"/>
              </a:ext>
            </a:extLst>
          </p:cNvPr>
          <p:cNvSpPr txBox="1"/>
          <p:nvPr/>
        </p:nvSpPr>
        <p:spPr>
          <a:xfrm>
            <a:off x="5673212" y="1892701"/>
            <a:ext cx="408187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전화로 물품을 주문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하면 어플리케이션의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지역 심부름 공지 게시판에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주문 목록이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업로드된다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A045447-6FD8-4B4F-AA25-CB2E97B50A76}"/>
              </a:ext>
            </a:extLst>
          </p:cNvPr>
          <p:cNvSpPr/>
          <p:nvPr/>
        </p:nvSpPr>
        <p:spPr>
          <a:xfrm>
            <a:off x="-1" y="0"/>
            <a:ext cx="1978926" cy="6858000"/>
          </a:xfrm>
          <a:prstGeom prst="rect">
            <a:avLst/>
          </a:prstGeom>
          <a:solidFill>
            <a:srgbClr val="293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3C614F1-9A15-47B5-8523-A77EA0BFDB56}"/>
              </a:ext>
            </a:extLst>
          </p:cNvPr>
          <p:cNvGrpSpPr/>
          <p:nvPr/>
        </p:nvGrpSpPr>
        <p:grpSpPr>
          <a:xfrm>
            <a:off x="565992" y="1612387"/>
            <a:ext cx="1168910" cy="2877883"/>
            <a:chOff x="552344" y="1929801"/>
            <a:chExt cx="1168910" cy="2877883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E173F59-4A57-45B6-861F-0247DF48551D}"/>
                </a:ext>
              </a:extLst>
            </p:cNvPr>
            <p:cNvSpPr txBox="1"/>
            <p:nvPr/>
          </p:nvSpPr>
          <p:spPr>
            <a:xfrm>
              <a:off x="552344" y="1929801"/>
              <a:ext cx="11689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200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defRPr>
              </a:lvl1pPr>
            </a:lstStyle>
            <a:p>
              <a:r>
                <a:rPr lang="ko-KR" altLang="en-US" dirty="0"/>
                <a:t>상황분석</a:t>
              </a:r>
              <a:endParaRPr lang="en-US" altLang="ko-KR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70B107F-8DFB-422B-BD34-E80C2D9790E7}"/>
                </a:ext>
              </a:extLst>
            </p:cNvPr>
            <p:cNvSpPr txBox="1"/>
            <p:nvPr/>
          </p:nvSpPr>
          <p:spPr>
            <a:xfrm>
              <a:off x="563565" y="2549244"/>
              <a:ext cx="11576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200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defRPr>
              </a:lvl1pPr>
            </a:lstStyle>
            <a:p>
              <a:r>
                <a:rPr lang="ko-KR" altLang="en-US" dirty="0"/>
                <a:t>목표설정</a:t>
              </a:r>
              <a:endParaRPr lang="en-US" altLang="ko-KR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D11243C-C007-4A1D-A67A-E99C7B8B6ED6}"/>
                </a:ext>
              </a:extLst>
            </p:cNvPr>
            <p:cNvSpPr txBox="1"/>
            <p:nvPr/>
          </p:nvSpPr>
          <p:spPr>
            <a:xfrm>
              <a:off x="557153" y="3168687"/>
              <a:ext cx="11641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200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defRPr>
              </a:lvl1pPr>
            </a:lstStyle>
            <a:p>
              <a:r>
                <a:rPr lang="ko-KR" altLang="en-US"/>
                <a:t>분석과정</a:t>
              </a:r>
              <a:endParaRPr lang="en-US" altLang="ko-KR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D3CF08E-944C-4D72-831E-95A09CB0D4DA}"/>
                </a:ext>
              </a:extLst>
            </p:cNvPr>
            <p:cNvSpPr txBox="1"/>
            <p:nvPr/>
          </p:nvSpPr>
          <p:spPr>
            <a:xfrm>
              <a:off x="584404" y="3788130"/>
              <a:ext cx="11368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2000">
                  <a:solidFill>
                    <a:schemeClr val="bg1">
                      <a:lumMod val="9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defRPr>
              </a:lvl1pPr>
            </a:lstStyle>
            <a:p>
              <a:r>
                <a:rPr lang="ko-KR" altLang="en-US"/>
                <a:t>비즈니스</a:t>
              </a:r>
              <a:endParaRPr lang="en-US" altLang="ko-KR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1896FFF-EE79-48F3-994A-E4DF993FFBA0}"/>
                </a:ext>
              </a:extLst>
            </p:cNvPr>
            <p:cNvSpPr txBox="1"/>
            <p:nvPr/>
          </p:nvSpPr>
          <p:spPr>
            <a:xfrm>
              <a:off x="568374" y="4407574"/>
              <a:ext cx="11528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기대효과</a:t>
              </a:r>
              <a:endParaRPr lang="en-US" altLang="ko-KR" sz="2000" dirty="0">
                <a:solidFill>
                  <a:schemeClr val="bg1">
                    <a:lumMod val="65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endParaRP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9BFF6B0-11B2-4535-AA98-748346320C56}"/>
              </a:ext>
            </a:extLst>
          </p:cNvPr>
          <p:cNvSpPr/>
          <p:nvPr/>
        </p:nvSpPr>
        <p:spPr>
          <a:xfrm>
            <a:off x="271913" y="1229162"/>
            <a:ext cx="256469" cy="256469"/>
          </a:xfrm>
          <a:prstGeom prst="rect">
            <a:avLst/>
          </a:prstGeom>
          <a:noFill/>
          <a:ln w="88900">
            <a:solidFill>
              <a:srgbClr val="8F9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261AD3-8A1C-419C-8E4F-33E417E2EC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3" t="9445" r="20961" b="8148"/>
          <a:stretch/>
        </p:blipFill>
        <p:spPr>
          <a:xfrm>
            <a:off x="2713845" y="1612387"/>
            <a:ext cx="2968197" cy="5213441"/>
          </a:xfrm>
          <a:prstGeom prst="rect">
            <a:avLst/>
          </a:prstGeom>
        </p:spPr>
      </p:pic>
      <p:pic>
        <p:nvPicPr>
          <p:cNvPr id="5" name="그림 4" descr="테이블, 모니터, 쥐고있는, 휴대폰이(가) 표시된 사진&#10;&#10;자동 생성된 설명">
            <a:extLst>
              <a:ext uri="{FF2B5EF4-FFF2-40B4-BE49-F238E27FC236}">
                <a16:creationId xmlns:a16="http://schemas.microsoft.com/office/drawing/2014/main" id="{C08D125F-2E4F-46BC-A415-7BF639A804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7" t="9445" r="27662" b="9445"/>
          <a:stretch/>
        </p:blipFill>
        <p:spPr>
          <a:xfrm>
            <a:off x="5713515" y="3065828"/>
            <a:ext cx="2147655" cy="435957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4A272ED-B123-4B47-8745-9813BE9A41D8}"/>
              </a:ext>
            </a:extLst>
          </p:cNvPr>
          <p:cNvSpPr txBox="1"/>
          <p:nvPr/>
        </p:nvSpPr>
        <p:spPr>
          <a:xfrm>
            <a:off x="8175832" y="4316774"/>
            <a:ext cx="3932218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해당 지역의 심부름꾼으로 등록한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사용자는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게시판에서 심부름을 선택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한다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700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주문제품을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제휴 상점에서 제품을 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수령하여 노인 집까지 배달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한다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FC31D9C-F61A-4BB1-9B77-C3F84AEF816F}"/>
              </a:ext>
            </a:extLst>
          </p:cNvPr>
          <p:cNvSpPr/>
          <p:nvPr/>
        </p:nvSpPr>
        <p:spPr>
          <a:xfrm>
            <a:off x="5550195" y="2008111"/>
            <a:ext cx="91544" cy="875428"/>
          </a:xfrm>
          <a:prstGeom prst="rect">
            <a:avLst/>
          </a:prstGeom>
          <a:solidFill>
            <a:srgbClr val="293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A05F366-1A9A-4154-A50D-6CE98FB77D5F}"/>
              </a:ext>
            </a:extLst>
          </p:cNvPr>
          <p:cNvSpPr/>
          <p:nvPr/>
        </p:nvSpPr>
        <p:spPr>
          <a:xfrm>
            <a:off x="8084288" y="4408887"/>
            <a:ext cx="91544" cy="1366538"/>
          </a:xfrm>
          <a:prstGeom prst="rect">
            <a:avLst/>
          </a:prstGeom>
          <a:solidFill>
            <a:srgbClr val="293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1162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잘린 한쪽 모서리 19">
            <a:extLst>
              <a:ext uri="{FF2B5EF4-FFF2-40B4-BE49-F238E27FC236}">
                <a16:creationId xmlns:a16="http://schemas.microsoft.com/office/drawing/2014/main" id="{B9325EC4-4ADA-4834-B293-C25C55725AA8}"/>
              </a:ext>
            </a:extLst>
          </p:cNvPr>
          <p:cNvSpPr/>
          <p:nvPr/>
        </p:nvSpPr>
        <p:spPr>
          <a:xfrm>
            <a:off x="2488921" y="1272863"/>
            <a:ext cx="8821336" cy="4631647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D2E2B3-2C54-4E59-A80E-92C52A2F3F91}"/>
              </a:ext>
            </a:extLst>
          </p:cNvPr>
          <p:cNvSpPr txBox="1"/>
          <p:nvPr/>
        </p:nvSpPr>
        <p:spPr>
          <a:xfrm>
            <a:off x="2488921" y="343118"/>
            <a:ext cx="35846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293895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비즈니스 모델</a:t>
            </a:r>
            <a:endParaRPr lang="en-US" altLang="ko-KR" sz="4400" dirty="0">
              <a:solidFill>
                <a:srgbClr val="293895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A045447-6FD8-4B4F-AA25-CB2E97B50A76}"/>
              </a:ext>
            </a:extLst>
          </p:cNvPr>
          <p:cNvSpPr/>
          <p:nvPr/>
        </p:nvSpPr>
        <p:spPr>
          <a:xfrm>
            <a:off x="-1" y="0"/>
            <a:ext cx="1978926" cy="6858000"/>
          </a:xfrm>
          <a:prstGeom prst="rect">
            <a:avLst/>
          </a:prstGeom>
          <a:solidFill>
            <a:srgbClr val="293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3C614F1-9A15-47B5-8523-A77EA0BFDB56}"/>
              </a:ext>
            </a:extLst>
          </p:cNvPr>
          <p:cNvGrpSpPr/>
          <p:nvPr/>
        </p:nvGrpSpPr>
        <p:grpSpPr>
          <a:xfrm>
            <a:off x="565992" y="1612387"/>
            <a:ext cx="1168910" cy="2877883"/>
            <a:chOff x="552344" y="1929801"/>
            <a:chExt cx="1168910" cy="2877883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E173F59-4A57-45B6-861F-0247DF48551D}"/>
                </a:ext>
              </a:extLst>
            </p:cNvPr>
            <p:cNvSpPr txBox="1"/>
            <p:nvPr/>
          </p:nvSpPr>
          <p:spPr>
            <a:xfrm>
              <a:off x="552344" y="1929801"/>
              <a:ext cx="11689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200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defRPr>
              </a:lvl1pPr>
            </a:lstStyle>
            <a:p>
              <a:r>
                <a:rPr lang="ko-KR" altLang="en-US" dirty="0"/>
                <a:t>상황분석</a:t>
              </a:r>
              <a:endParaRPr lang="en-US" altLang="ko-KR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70B107F-8DFB-422B-BD34-E80C2D9790E7}"/>
                </a:ext>
              </a:extLst>
            </p:cNvPr>
            <p:cNvSpPr txBox="1"/>
            <p:nvPr/>
          </p:nvSpPr>
          <p:spPr>
            <a:xfrm>
              <a:off x="563565" y="2549244"/>
              <a:ext cx="11576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200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defRPr>
              </a:lvl1pPr>
            </a:lstStyle>
            <a:p>
              <a:r>
                <a:rPr lang="ko-KR" altLang="en-US" dirty="0"/>
                <a:t>목표설정</a:t>
              </a:r>
              <a:endParaRPr lang="en-US" altLang="ko-KR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D11243C-C007-4A1D-A67A-E99C7B8B6ED6}"/>
                </a:ext>
              </a:extLst>
            </p:cNvPr>
            <p:cNvSpPr txBox="1"/>
            <p:nvPr/>
          </p:nvSpPr>
          <p:spPr>
            <a:xfrm>
              <a:off x="557153" y="3168687"/>
              <a:ext cx="11641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200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defRPr>
              </a:lvl1pPr>
            </a:lstStyle>
            <a:p>
              <a:r>
                <a:rPr lang="ko-KR" altLang="en-US"/>
                <a:t>분석과정</a:t>
              </a:r>
              <a:endParaRPr lang="en-US" altLang="ko-KR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D3CF08E-944C-4D72-831E-95A09CB0D4DA}"/>
                </a:ext>
              </a:extLst>
            </p:cNvPr>
            <p:cNvSpPr txBox="1"/>
            <p:nvPr/>
          </p:nvSpPr>
          <p:spPr>
            <a:xfrm>
              <a:off x="584404" y="3788130"/>
              <a:ext cx="11368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2000">
                  <a:solidFill>
                    <a:schemeClr val="bg1">
                      <a:lumMod val="9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defRPr>
              </a:lvl1pPr>
            </a:lstStyle>
            <a:p>
              <a:r>
                <a:rPr lang="ko-KR" altLang="en-US"/>
                <a:t>비즈니스</a:t>
              </a:r>
              <a:endParaRPr lang="en-US" altLang="ko-KR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1896FFF-EE79-48F3-994A-E4DF993FFBA0}"/>
                </a:ext>
              </a:extLst>
            </p:cNvPr>
            <p:cNvSpPr txBox="1"/>
            <p:nvPr/>
          </p:nvSpPr>
          <p:spPr>
            <a:xfrm>
              <a:off x="568374" y="4407574"/>
              <a:ext cx="11528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기대효과</a:t>
              </a:r>
              <a:endParaRPr lang="en-US" altLang="ko-KR" sz="2000" dirty="0">
                <a:solidFill>
                  <a:schemeClr val="bg1">
                    <a:lumMod val="65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endParaRP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9BFF6B0-11B2-4535-AA98-748346320C56}"/>
              </a:ext>
            </a:extLst>
          </p:cNvPr>
          <p:cNvSpPr/>
          <p:nvPr/>
        </p:nvSpPr>
        <p:spPr>
          <a:xfrm>
            <a:off x="271913" y="1229162"/>
            <a:ext cx="256469" cy="256469"/>
          </a:xfrm>
          <a:prstGeom prst="rect">
            <a:avLst/>
          </a:prstGeom>
          <a:noFill/>
          <a:ln w="88900">
            <a:solidFill>
              <a:srgbClr val="8F9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25110A8-010A-45C0-B92F-D4F3274D3235}"/>
              </a:ext>
            </a:extLst>
          </p:cNvPr>
          <p:cNvSpPr txBox="1"/>
          <p:nvPr/>
        </p:nvSpPr>
        <p:spPr>
          <a:xfrm>
            <a:off x="6869879" y="5360450"/>
            <a:ext cx="5004621" cy="1061829"/>
          </a:xfrm>
          <a:prstGeom prst="rect">
            <a:avLst/>
          </a:prstGeom>
          <a:solidFill>
            <a:srgbClr val="293895"/>
          </a:solidFill>
          <a:ln w="200025">
            <a:solidFill>
              <a:srgbClr val="29389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로컬 상권의 제품을 사전에 공동 구매하여 저렴하게 물건을 확보한다</a:t>
            </a:r>
            <a:r>
              <a:rPr lang="en-US" altLang="ko-KR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또한</a:t>
            </a:r>
            <a:r>
              <a:rPr lang="en-US" altLang="ko-KR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크라우드</a:t>
            </a:r>
            <a:r>
              <a:rPr lang="ko-KR" altLang="en-US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소싱에 기반한 심부름으로 합리적인 배달 수수료를 제공한다 </a:t>
            </a:r>
            <a:endParaRPr lang="en-US" altLang="ko-KR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1BFA38D-E33B-4199-9E4D-1062262FDD8D}"/>
              </a:ext>
            </a:extLst>
          </p:cNvPr>
          <p:cNvGrpSpPr/>
          <p:nvPr/>
        </p:nvGrpSpPr>
        <p:grpSpPr>
          <a:xfrm>
            <a:off x="2993246" y="1492917"/>
            <a:ext cx="7843622" cy="4418880"/>
            <a:chOff x="2996552" y="1624561"/>
            <a:chExt cx="7008001" cy="394811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8CC1FC-8B34-45E2-8704-B03D8E1AD7E3}"/>
                </a:ext>
              </a:extLst>
            </p:cNvPr>
            <p:cNvSpPr txBox="1"/>
            <p:nvPr/>
          </p:nvSpPr>
          <p:spPr>
            <a:xfrm>
              <a:off x="6948755" y="1915465"/>
              <a:ext cx="2616492" cy="357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2">
                      <a:lumMod val="25000"/>
                    </a:schemeClr>
                  </a:solidFill>
                  <a:latin typeface="a드림고딕4" panose="02020600000000000000" pitchFamily="18" charset="-127"/>
                  <a:ea typeface="a드림고딕4" panose="02020600000000000000" pitchFamily="18" charset="-127"/>
                </a:rPr>
                <a:t>❷ </a:t>
              </a:r>
              <a:r>
                <a:rPr lang="ko-KR" altLang="en-US" sz="2000" dirty="0">
                  <a:solidFill>
                    <a:schemeClr val="bg2">
                      <a:lumMod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주문 시</a:t>
              </a:r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, </a:t>
              </a:r>
              <a:r>
                <a:rPr lang="ko-KR" altLang="en-US" sz="2000" dirty="0">
                  <a:solidFill>
                    <a:schemeClr val="bg2">
                      <a:lumMod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예금에서 결제</a:t>
              </a:r>
              <a:endParaRPr lang="en-US" altLang="ko-KR" sz="20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pic>
          <p:nvPicPr>
            <p:cNvPr id="5" name="그림 4" descr="방이(가) 표시된 사진&#10;&#10;자동 생성된 설명">
              <a:extLst>
                <a:ext uri="{FF2B5EF4-FFF2-40B4-BE49-F238E27FC236}">
                  <a16:creationId xmlns:a16="http://schemas.microsoft.com/office/drawing/2014/main" id="{DFA0762F-CE7C-40FB-A0EB-274E74171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1100" y="2980546"/>
              <a:ext cx="2313453" cy="98757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72B9A1A-230C-4CF3-823B-5648F3D0D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99144">
              <a:off x="5621362" y="1624561"/>
              <a:ext cx="765490" cy="125957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C1735CE5-709B-439A-87CE-5B3F516F1D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689" b="92873" l="4359" r="94408">
                          <a14:foregroundMark x1="8553" y1="41667" x2="20395" y2="48794"/>
                          <a14:foregroundMark x1="20395" y1="48794" x2="20724" y2="48794"/>
                          <a14:foregroundMark x1="26069" y1="26206" x2="23109" y2="48026"/>
                          <a14:foregroundMark x1="11184" y1="42873" x2="17434" y2="56469"/>
                          <a14:foregroundMark x1="17434" y1="56469" x2="20724" y2="58772"/>
                          <a14:foregroundMark x1="34128" y1="44846" x2="22204" y2="42105"/>
                          <a14:foregroundMark x1="30839" y1="45285" x2="26398" y2="56360"/>
                          <a14:foregroundMark x1="36184" y1="47588" x2="36184" y2="47588"/>
                          <a14:foregroundMark x1="4359" y1="34539" x2="4359" y2="34539"/>
                          <a14:foregroundMark x1="93668" y1="40461" x2="93668" y2="40461"/>
                          <a14:foregroundMark x1="93668" y1="40461" x2="94572" y2="41667"/>
                          <a14:foregroundMark x1="90378" y1="38048" x2="77549" y2="34539"/>
                          <a14:foregroundMark x1="82072" y1="33333" x2="82648" y2="33333"/>
                          <a14:foregroundMark x1="84128" y1="73794" x2="84128" y2="73794"/>
                          <a14:foregroundMark x1="84128" y1="73355" x2="84128" y2="73355"/>
                          <a14:foregroundMark x1="84704" y1="63048" x2="81414" y2="75439"/>
                          <a14:foregroundMark x1="68339" y1="66667" x2="69572" y2="69846"/>
                          <a14:foregroundMark x1="68092" y1="77412" x2="72204" y2="77412"/>
                          <a14:foregroundMark x1="59704" y1="6689" x2="59704" y2="6689"/>
                          <a14:foregroundMark x1="66283" y1="28180" x2="64474" y2="18640"/>
                          <a14:foregroundMark x1="25164" y1="25000" x2="25822" y2="25439"/>
                          <a14:foregroundMark x1="45477" y1="30921" x2="45477" y2="30921"/>
                          <a14:foregroundMark x1="47780" y1="35746" x2="44572" y2="30154"/>
                          <a14:foregroundMark x1="40049" y1="35307" x2="43092" y2="32895"/>
                          <a14:foregroundMark x1="45724" y1="29386" x2="43092" y2="30921"/>
                          <a14:foregroundMark x1="32648" y1="90899" x2="32648" y2="90899"/>
                          <a14:foregroundMark x1="94243" y1="80154" x2="94243" y2="80154"/>
                          <a14:foregroundMark x1="69819" y1="92873" x2="71299" y2="88048"/>
                          <a14:foregroundMark x1="22204" y1="26206" x2="23109" y2="23355"/>
                          <a14:foregroundMark x1="28207" y1="25768" x2="27549" y2="2335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5296"/>
            <a:stretch/>
          </p:blipFill>
          <p:spPr>
            <a:xfrm flipH="1">
              <a:off x="5075979" y="3746994"/>
              <a:ext cx="1325066" cy="182568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59F5E22-F8E7-450E-B350-84F9DCDC5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62696" flipH="1">
              <a:off x="4193983" y="2243119"/>
              <a:ext cx="809309" cy="812424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41779C78-E4BC-4F92-A497-0AE7A1C9D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539153" flipH="1">
              <a:off x="3987928" y="3995756"/>
              <a:ext cx="809309" cy="812424"/>
            </a:xfrm>
            <a:prstGeom prst="rect">
              <a:avLst/>
            </a:prstGeom>
          </p:spPr>
        </p:pic>
        <p:pic>
          <p:nvPicPr>
            <p:cNvPr id="16" name="그림 15" descr="표지판이(가) 표시된 사진&#10;&#10;자동 생성된 설명">
              <a:extLst>
                <a:ext uri="{FF2B5EF4-FFF2-40B4-BE49-F238E27FC236}">
                  <a16:creationId xmlns:a16="http://schemas.microsoft.com/office/drawing/2014/main" id="{0BE8235E-63A1-4384-8B2E-976D55F09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15319">
              <a:off x="6068085" y="2246028"/>
              <a:ext cx="609575" cy="354271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BF899E9-97C2-4C46-9777-0F18842DE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718608" flipH="1">
              <a:off x="5601423" y="3214780"/>
              <a:ext cx="813316" cy="808421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A15787E1-D833-438B-9724-081CEAAE1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90278" flipH="1">
              <a:off x="6673616" y="4041603"/>
              <a:ext cx="809309" cy="812424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84F7D5B7-1CF9-4C1F-97EB-433B57CE4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498983" flipH="1">
              <a:off x="7016792" y="2251231"/>
              <a:ext cx="809309" cy="812424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AA4C664-6E0F-44FB-BC6C-D8024F43BAAC}"/>
                </a:ext>
              </a:extLst>
            </p:cNvPr>
            <p:cNvSpPr txBox="1"/>
            <p:nvPr/>
          </p:nvSpPr>
          <p:spPr>
            <a:xfrm>
              <a:off x="6555172" y="4359734"/>
              <a:ext cx="2752496" cy="354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주문 제품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수령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63BAE25-D206-45C7-A17E-4D68D5B768F5}"/>
                </a:ext>
              </a:extLst>
            </p:cNvPr>
            <p:cNvSpPr txBox="1"/>
            <p:nvPr/>
          </p:nvSpPr>
          <p:spPr>
            <a:xfrm>
              <a:off x="3111106" y="4482467"/>
              <a:ext cx="1540805" cy="354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제품 배달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C00AE07-C0D2-476D-8322-1D3BFD956A57}"/>
                </a:ext>
              </a:extLst>
            </p:cNvPr>
            <p:cNvSpPr txBox="1"/>
            <p:nvPr/>
          </p:nvSpPr>
          <p:spPr>
            <a:xfrm>
              <a:off x="3856318" y="1896496"/>
              <a:ext cx="1521530" cy="368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2">
                      <a:lumMod val="25000"/>
                    </a:schemeClr>
                  </a:solidFill>
                  <a:latin typeface="a드림고딕4" panose="02020600000000000000" pitchFamily="18" charset="-127"/>
                  <a:ea typeface="a드림고딕4" panose="02020600000000000000" pitchFamily="18" charset="-127"/>
                </a:rPr>
                <a:t>❶ </a:t>
              </a:r>
              <a:r>
                <a:rPr lang="ko-KR" altLang="en-US" sz="2000" dirty="0">
                  <a:solidFill>
                    <a:schemeClr val="bg2">
                      <a:lumMod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예금 등록</a:t>
              </a:r>
              <a:endParaRPr lang="en-US" altLang="ko-KR" sz="20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16444B2-A6B7-4647-A8E4-4EDF3054D5C3}"/>
                </a:ext>
              </a:extLst>
            </p:cNvPr>
            <p:cNvSpPr txBox="1"/>
            <p:nvPr/>
          </p:nvSpPr>
          <p:spPr>
            <a:xfrm>
              <a:off x="4155153" y="3324285"/>
              <a:ext cx="1819756" cy="384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2000" dirty="0">
                  <a:solidFill>
                    <a:schemeClr val="bg2">
                      <a:lumMod val="25000"/>
                    </a:schemeClr>
                  </a:solidFill>
                  <a:latin typeface="a드림고딕4" panose="02020600000000000000" pitchFamily="18" charset="-127"/>
                  <a:ea typeface="a드림고딕4" panose="02020600000000000000" pitchFamily="18" charset="-127"/>
                </a:rPr>
                <a:t>❸ </a:t>
              </a:r>
              <a:r>
                <a:rPr lang="ko-KR" altLang="en-US" sz="2000" dirty="0">
                  <a:solidFill>
                    <a:schemeClr val="bg2">
                      <a:lumMod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배달 수수료 </a:t>
              </a:r>
              <a:endParaRPr lang="en-US" altLang="ko-KR" sz="20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EA630DD-B704-43D3-8BB8-874CB988F9CB}"/>
                </a:ext>
              </a:extLst>
            </p:cNvPr>
            <p:cNvGrpSpPr/>
            <p:nvPr/>
          </p:nvGrpSpPr>
          <p:grpSpPr>
            <a:xfrm>
              <a:off x="2996552" y="2442888"/>
              <a:ext cx="1386443" cy="1575320"/>
              <a:chOff x="3467268" y="1485631"/>
              <a:chExt cx="2323748" cy="2640316"/>
            </a:xfrm>
          </p:grpSpPr>
          <p:pic>
            <p:nvPicPr>
              <p:cNvPr id="55" name="그림 54" descr="장난감, 소화전이(가) 표시된 사진&#10;&#10;자동 생성된 설명">
                <a:extLst>
                  <a:ext uri="{FF2B5EF4-FFF2-40B4-BE49-F238E27FC236}">
                    <a16:creationId xmlns:a16="http://schemas.microsoft.com/office/drawing/2014/main" id="{9D8BBBAD-AFB8-4398-93B1-46224013B8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191"/>
              <a:stretch/>
            </p:blipFill>
            <p:spPr>
              <a:xfrm>
                <a:off x="3474356" y="1902493"/>
                <a:ext cx="2316660" cy="2223454"/>
              </a:xfrm>
              <a:prstGeom prst="rect">
                <a:avLst/>
              </a:prstGeom>
            </p:spPr>
          </p:pic>
          <p:pic>
            <p:nvPicPr>
              <p:cNvPr id="56" name="그림 55" descr="장난감, 소화전이(가) 표시된 사진&#10;&#10;자동 생성된 설명">
                <a:extLst>
                  <a:ext uri="{FF2B5EF4-FFF2-40B4-BE49-F238E27FC236}">
                    <a16:creationId xmlns:a16="http://schemas.microsoft.com/office/drawing/2014/main" id="{EB2898CE-2F01-4B8D-B92D-DB06872956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4610" b="89682" l="9938" r="89938">
                            <a14:foregroundMark x1="34783" y1="10428" x2="29317" y2="9440"/>
                            <a14:foregroundMark x1="31553" y1="5598" x2="31553" y2="5598"/>
                            <a14:foregroundMark x1="30435" y1="4610" x2="30435" y2="4610"/>
                            <a14:foregroundMark x1="30435" y1="4610" x2="30435" y2="4610"/>
                            <a14:backgroundMark x1="40373" y1="30296" x2="73665" y2="80571"/>
                            <a14:backgroundMark x1="73665" y1="80571" x2="80870" y2="87486"/>
                            <a14:backgroundMark x1="98385" y1="95719" x2="40621" y2="58397"/>
                            <a14:backgroundMark x1="40621" y1="58397" x2="24596" y2="38639"/>
                            <a14:backgroundMark x1="24596" y1="38639" x2="18882" y2="23491"/>
                            <a14:backgroundMark x1="78137" y1="41383" x2="29317" y2="47201"/>
                            <a14:backgroundMark x1="90807" y1="60812" x2="19503" y2="72887"/>
                            <a14:backgroundMark x1="85839" y1="32272" x2="1366" y2="351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500" b="68742"/>
              <a:stretch/>
            </p:blipFill>
            <p:spPr>
              <a:xfrm>
                <a:off x="3467268" y="1485631"/>
                <a:ext cx="1394834" cy="871545"/>
              </a:xfrm>
              <a:prstGeom prst="rect">
                <a:avLst/>
              </a:prstGeom>
            </p:spPr>
          </p:pic>
        </p:grpSp>
        <p:pic>
          <p:nvPicPr>
            <p:cNvPr id="19" name="그림 18" descr="셔츠이(가) 표시된 사진&#10;&#10;자동 생성된 설명">
              <a:extLst>
                <a:ext uri="{FF2B5EF4-FFF2-40B4-BE49-F238E27FC236}">
                  <a16:creationId xmlns:a16="http://schemas.microsoft.com/office/drawing/2014/main" id="{0D77D256-DCF5-4CA7-A1DC-06938494F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8171" flipH="1">
              <a:off x="3836160" y="2401256"/>
              <a:ext cx="176457" cy="539087"/>
            </a:xfrm>
            <a:prstGeom prst="rect">
              <a:avLst/>
            </a:prstGeom>
          </p:spPr>
        </p:pic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4DA021CE-603C-4C3B-ACE9-083A346E60D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9153" flipH="1">
            <a:off x="7167890" y="2516251"/>
            <a:ext cx="905809" cy="90929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8BE5CDF-7A42-4693-9848-7C45015A2E3C}"/>
              </a:ext>
            </a:extLst>
          </p:cNvPr>
          <p:cNvSpPr txBox="1"/>
          <p:nvPr/>
        </p:nvSpPr>
        <p:spPr>
          <a:xfrm>
            <a:off x="6593928" y="3247277"/>
            <a:ext cx="1724528" cy="72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로컬 상권 제품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사전 공동구매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35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순서도: 지연 16">
            <a:extLst>
              <a:ext uri="{FF2B5EF4-FFF2-40B4-BE49-F238E27FC236}">
                <a16:creationId xmlns:a16="http://schemas.microsoft.com/office/drawing/2014/main" id="{4657DD23-3162-45A1-856D-76C465EBEF08}"/>
              </a:ext>
            </a:extLst>
          </p:cNvPr>
          <p:cNvSpPr/>
          <p:nvPr/>
        </p:nvSpPr>
        <p:spPr>
          <a:xfrm>
            <a:off x="-1" y="-76200"/>
            <a:ext cx="5372101" cy="7010400"/>
          </a:xfrm>
          <a:prstGeom prst="flowChartDelay">
            <a:avLst/>
          </a:prstGeom>
          <a:solidFill>
            <a:srgbClr val="293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413EA5B-69B6-43BB-B6FB-B76726D31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9402" y="772572"/>
            <a:ext cx="4389129" cy="29282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78BF9A0-1C98-4826-A51E-F5F7B4E241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89" b="92873" l="4359" r="94408">
                        <a14:foregroundMark x1="8553" y1="41667" x2="20395" y2="48794"/>
                        <a14:foregroundMark x1="20395" y1="48794" x2="20724" y2="48794"/>
                        <a14:foregroundMark x1="26069" y1="26206" x2="23109" y2="48026"/>
                        <a14:foregroundMark x1="11184" y1="42873" x2="17434" y2="56469"/>
                        <a14:foregroundMark x1="17434" y1="56469" x2="20724" y2="58772"/>
                        <a14:foregroundMark x1="34128" y1="44846" x2="22204" y2="42105"/>
                        <a14:foregroundMark x1="30839" y1="45285" x2="26398" y2="56360"/>
                        <a14:foregroundMark x1="36184" y1="47588" x2="36184" y2="47588"/>
                        <a14:foregroundMark x1="4359" y1="34539" x2="4359" y2="34539"/>
                        <a14:foregroundMark x1="93668" y1="40461" x2="93668" y2="40461"/>
                        <a14:foregroundMark x1="93668" y1="40461" x2="94572" y2="41667"/>
                        <a14:foregroundMark x1="90378" y1="38048" x2="77549" y2="34539"/>
                        <a14:foregroundMark x1="82072" y1="33333" x2="82648" y2="33333"/>
                        <a14:foregroundMark x1="84128" y1="73794" x2="84128" y2="73794"/>
                        <a14:foregroundMark x1="84128" y1="73355" x2="84128" y2="73355"/>
                        <a14:foregroundMark x1="84704" y1="63048" x2="81414" y2="75439"/>
                        <a14:foregroundMark x1="68339" y1="66667" x2="69572" y2="69846"/>
                        <a14:foregroundMark x1="68092" y1="77412" x2="72204" y2="77412"/>
                        <a14:foregroundMark x1="59704" y1="6689" x2="59704" y2="6689"/>
                        <a14:foregroundMark x1="66283" y1="28180" x2="64474" y2="18640"/>
                        <a14:foregroundMark x1="25164" y1="25000" x2="25822" y2="25439"/>
                        <a14:foregroundMark x1="45477" y1="30921" x2="45477" y2="30921"/>
                        <a14:foregroundMark x1="47780" y1="35746" x2="44572" y2="30154"/>
                        <a14:foregroundMark x1="40049" y1="35307" x2="43092" y2="32895"/>
                        <a14:foregroundMark x1="45724" y1="29386" x2="43092" y2="30921"/>
                        <a14:foregroundMark x1="32648" y1="90899" x2="32648" y2="90899"/>
                        <a14:foregroundMark x1="94243" y1="80154" x2="94243" y2="80154"/>
                        <a14:foregroundMark x1="69819" y1="92873" x2="71299" y2="88048"/>
                        <a14:foregroundMark x1="22204" y1="26206" x2="23109" y2="23355"/>
                        <a14:foregroundMark x1="28207" y1="25768" x2="27549" y2="233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5296"/>
          <a:stretch/>
        </p:blipFill>
        <p:spPr>
          <a:xfrm>
            <a:off x="3957570" y="3504277"/>
            <a:ext cx="2135810" cy="29282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77D4B0B-40CE-4396-B6DB-0F2912B91A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89" b="92873" l="4359" r="94408">
                        <a14:foregroundMark x1="8553" y1="41667" x2="20395" y2="48794"/>
                        <a14:foregroundMark x1="20395" y1="48794" x2="20724" y2="48794"/>
                        <a14:foregroundMark x1="26069" y1="26206" x2="23109" y2="48026"/>
                        <a14:foregroundMark x1="11184" y1="42873" x2="17434" y2="56469"/>
                        <a14:foregroundMark x1="17434" y1="56469" x2="20724" y2="58772"/>
                        <a14:foregroundMark x1="34128" y1="44846" x2="22204" y2="42105"/>
                        <a14:foregroundMark x1="30839" y1="45285" x2="26398" y2="56360"/>
                        <a14:foregroundMark x1="36184" y1="47588" x2="36184" y2="47588"/>
                        <a14:foregroundMark x1="4359" y1="34539" x2="4359" y2="34539"/>
                        <a14:foregroundMark x1="93668" y1="40461" x2="93668" y2="40461"/>
                        <a14:foregroundMark x1="93668" y1="40461" x2="94572" y2="41667"/>
                        <a14:foregroundMark x1="90378" y1="38048" x2="77549" y2="34539"/>
                        <a14:foregroundMark x1="82072" y1="33333" x2="82648" y2="33333"/>
                        <a14:foregroundMark x1="84128" y1="73794" x2="84128" y2="73794"/>
                        <a14:foregroundMark x1="84128" y1="73355" x2="84128" y2="73355"/>
                        <a14:foregroundMark x1="84704" y1="63048" x2="81414" y2="75439"/>
                        <a14:foregroundMark x1="68339" y1="66667" x2="69572" y2="69846"/>
                        <a14:foregroundMark x1="68092" y1="77412" x2="72204" y2="77412"/>
                        <a14:foregroundMark x1="59704" y1="6689" x2="59704" y2="6689"/>
                        <a14:foregroundMark x1="66283" y1="28180" x2="64474" y2="18640"/>
                        <a14:foregroundMark x1="25164" y1="25000" x2="25822" y2="25439"/>
                        <a14:foregroundMark x1="45477" y1="30921" x2="45477" y2="30921"/>
                        <a14:foregroundMark x1="47780" y1="35746" x2="44572" y2="30154"/>
                        <a14:foregroundMark x1="40049" y1="35307" x2="43092" y2="32895"/>
                        <a14:foregroundMark x1="45724" y1="29386" x2="43092" y2="30921"/>
                        <a14:foregroundMark x1="32648" y1="90899" x2="32648" y2="90899"/>
                        <a14:foregroundMark x1="94243" y1="80154" x2="94243" y2="80154"/>
                        <a14:foregroundMark x1="69819" y1="92873" x2="71299" y2="88048"/>
                        <a14:foregroundMark x1="22204" y1="26206" x2="23109" y2="23355"/>
                        <a14:foregroundMark x1="28207" y1="25768" x2="27549" y2="233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106" r="-1176"/>
          <a:stretch/>
        </p:blipFill>
        <p:spPr>
          <a:xfrm>
            <a:off x="6418040" y="3812532"/>
            <a:ext cx="1663700" cy="27684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358FA7-E67B-4960-A071-EB8776EEB1E7}"/>
              </a:ext>
            </a:extLst>
          </p:cNvPr>
          <p:cNvSpPr txBox="1"/>
          <p:nvPr/>
        </p:nvSpPr>
        <p:spPr>
          <a:xfrm>
            <a:off x="6908559" y="2140469"/>
            <a:ext cx="41488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rgbClr val="002060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defRPr>
            </a:lvl1pPr>
          </a:lstStyle>
          <a:p>
            <a:pPr algn="r"/>
            <a:r>
              <a:rPr lang="ko-KR" altLang="en-US" sz="4400" dirty="0">
                <a:solidFill>
                  <a:srgbClr val="293893"/>
                </a:solidFill>
              </a:rPr>
              <a:t>우리동네 심부름</a:t>
            </a:r>
            <a:endParaRPr lang="en-US" altLang="ko-KR" sz="4400" dirty="0">
              <a:solidFill>
                <a:srgbClr val="293893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832ED7-A1E8-418D-A4E2-35C4A06517C3}"/>
              </a:ext>
            </a:extLst>
          </p:cNvPr>
          <p:cNvSpPr txBox="1"/>
          <p:nvPr/>
        </p:nvSpPr>
        <p:spPr>
          <a:xfrm>
            <a:off x="6487176" y="1557373"/>
            <a:ext cx="457027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2600" dirty="0">
                <a:solidFill>
                  <a:srgbClr val="29389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로컬 기반 노인 심부름 서비스</a:t>
            </a:r>
            <a:endParaRPr lang="en-US" altLang="ko-KR" sz="2600" dirty="0">
              <a:solidFill>
                <a:srgbClr val="293895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B270B8-9A7A-4EEE-99D8-2AFE73750C90}"/>
              </a:ext>
            </a:extLst>
          </p:cNvPr>
          <p:cNvSpPr/>
          <p:nvPr/>
        </p:nvSpPr>
        <p:spPr>
          <a:xfrm flipV="1">
            <a:off x="4682125" y="3059439"/>
            <a:ext cx="6375327" cy="86445"/>
          </a:xfrm>
          <a:prstGeom prst="rect">
            <a:avLst/>
          </a:prstGeom>
          <a:solidFill>
            <a:srgbClr val="293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428F6B7-F989-4556-9981-F92393556A4A}"/>
              </a:ext>
            </a:extLst>
          </p:cNvPr>
          <p:cNvGrpSpPr/>
          <p:nvPr/>
        </p:nvGrpSpPr>
        <p:grpSpPr>
          <a:xfrm>
            <a:off x="7152225" y="3243249"/>
            <a:ext cx="3939069" cy="820875"/>
            <a:chOff x="483840" y="5073745"/>
            <a:chExt cx="3939069" cy="8208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DFF040-3C46-45BB-AC60-4207056A981F}"/>
                </a:ext>
              </a:extLst>
            </p:cNvPr>
            <p:cNvSpPr txBox="1"/>
            <p:nvPr/>
          </p:nvSpPr>
          <p:spPr>
            <a:xfrm>
              <a:off x="1687212" y="5073745"/>
              <a:ext cx="27356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400" dirty="0">
                  <a:solidFill>
                    <a:schemeClr val="bg2">
                      <a:lumMod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Team </a:t>
              </a:r>
              <a:r>
                <a:rPr lang="ko-KR" altLang="en-US" sz="2400" dirty="0" err="1">
                  <a:solidFill>
                    <a:schemeClr val="bg2">
                      <a:lumMod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뉴노베이션</a:t>
              </a:r>
              <a:endParaRPr lang="en-US" altLang="ko-KR" sz="2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83A4702-258C-41AF-BE7C-1510BC1F49F4}"/>
                </a:ext>
              </a:extLst>
            </p:cNvPr>
            <p:cNvSpPr txBox="1"/>
            <p:nvPr/>
          </p:nvSpPr>
          <p:spPr>
            <a:xfrm>
              <a:off x="483840" y="5494510"/>
              <a:ext cx="39390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 err="1">
                  <a:solidFill>
                    <a:schemeClr val="bg2">
                      <a:lumMod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강연주</a:t>
              </a:r>
              <a:r>
                <a:rPr lang="ko-KR" altLang="en-US" sz="2000" dirty="0">
                  <a:solidFill>
                    <a:schemeClr val="bg2">
                      <a:lumMod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김정은 민정원 장민지 </a:t>
              </a:r>
              <a:endParaRPr lang="en-US" altLang="ko-KR" sz="20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6649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791151BA-4270-4F49-936A-A44ACD91D62D}"/>
              </a:ext>
            </a:extLst>
          </p:cNvPr>
          <p:cNvSpPr/>
          <p:nvPr/>
        </p:nvSpPr>
        <p:spPr>
          <a:xfrm>
            <a:off x="3279501" y="4851338"/>
            <a:ext cx="7960378" cy="13280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0E87272-AFB0-4521-8D82-3F0DD4CC0CEE}"/>
              </a:ext>
            </a:extLst>
          </p:cNvPr>
          <p:cNvSpPr/>
          <p:nvPr/>
        </p:nvSpPr>
        <p:spPr>
          <a:xfrm>
            <a:off x="2717800" y="3225933"/>
            <a:ext cx="7960378" cy="13280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3A9D933-882D-42CE-B962-3E46813374B4}"/>
              </a:ext>
            </a:extLst>
          </p:cNvPr>
          <p:cNvSpPr/>
          <p:nvPr/>
        </p:nvSpPr>
        <p:spPr>
          <a:xfrm>
            <a:off x="3003138" y="1373109"/>
            <a:ext cx="8236741" cy="16038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D2E2B3-2C54-4E59-A80E-92C52A2F3F91}"/>
              </a:ext>
            </a:extLst>
          </p:cNvPr>
          <p:cNvSpPr txBox="1"/>
          <p:nvPr/>
        </p:nvSpPr>
        <p:spPr>
          <a:xfrm>
            <a:off x="2488921" y="343118"/>
            <a:ext cx="23166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293895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기대효과</a:t>
            </a:r>
            <a:endParaRPr lang="en-US" altLang="ko-KR" sz="4400" dirty="0">
              <a:solidFill>
                <a:srgbClr val="293895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08CC1FC-8B34-45E2-8704-B03D8E1AD7E3}"/>
              </a:ext>
            </a:extLst>
          </p:cNvPr>
          <p:cNvSpPr txBox="1"/>
          <p:nvPr/>
        </p:nvSpPr>
        <p:spPr>
          <a:xfrm>
            <a:off x="4543682" y="1570750"/>
            <a:ext cx="61751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노인 접근성을 높인 심부름 서비스로 온라인 주문이 익숙하지 않은 노인들의 어려움을 해결하고 원활하게 생필품을 제공받을 수 있다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A045447-6FD8-4B4F-AA25-CB2E97B50A76}"/>
              </a:ext>
            </a:extLst>
          </p:cNvPr>
          <p:cNvSpPr/>
          <p:nvPr/>
        </p:nvSpPr>
        <p:spPr>
          <a:xfrm>
            <a:off x="-1" y="0"/>
            <a:ext cx="1978926" cy="6858000"/>
          </a:xfrm>
          <a:prstGeom prst="rect">
            <a:avLst/>
          </a:prstGeom>
          <a:solidFill>
            <a:srgbClr val="293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3C614F1-9A15-47B5-8523-A77EA0BFDB56}"/>
              </a:ext>
            </a:extLst>
          </p:cNvPr>
          <p:cNvGrpSpPr/>
          <p:nvPr/>
        </p:nvGrpSpPr>
        <p:grpSpPr>
          <a:xfrm>
            <a:off x="565992" y="1612387"/>
            <a:ext cx="1168910" cy="2877883"/>
            <a:chOff x="552344" y="1929801"/>
            <a:chExt cx="1168910" cy="2877883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E173F59-4A57-45B6-861F-0247DF48551D}"/>
                </a:ext>
              </a:extLst>
            </p:cNvPr>
            <p:cNvSpPr txBox="1"/>
            <p:nvPr/>
          </p:nvSpPr>
          <p:spPr>
            <a:xfrm>
              <a:off x="552344" y="1929801"/>
              <a:ext cx="11689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200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defRPr>
              </a:lvl1pPr>
            </a:lstStyle>
            <a:p>
              <a:r>
                <a:rPr lang="ko-KR" altLang="en-US" dirty="0"/>
                <a:t>상황분석</a:t>
              </a:r>
              <a:endParaRPr lang="en-US" altLang="ko-KR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70B107F-8DFB-422B-BD34-E80C2D9790E7}"/>
                </a:ext>
              </a:extLst>
            </p:cNvPr>
            <p:cNvSpPr txBox="1"/>
            <p:nvPr/>
          </p:nvSpPr>
          <p:spPr>
            <a:xfrm>
              <a:off x="563565" y="2549244"/>
              <a:ext cx="11576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200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defRPr>
              </a:lvl1pPr>
            </a:lstStyle>
            <a:p>
              <a:r>
                <a:rPr lang="ko-KR" altLang="en-US" dirty="0"/>
                <a:t>목표설정</a:t>
              </a:r>
              <a:endParaRPr lang="en-US" altLang="ko-KR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D11243C-C007-4A1D-A67A-E99C7B8B6ED6}"/>
                </a:ext>
              </a:extLst>
            </p:cNvPr>
            <p:cNvSpPr txBox="1"/>
            <p:nvPr/>
          </p:nvSpPr>
          <p:spPr>
            <a:xfrm>
              <a:off x="557153" y="3168687"/>
              <a:ext cx="11641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200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defRPr>
              </a:lvl1pPr>
            </a:lstStyle>
            <a:p>
              <a:r>
                <a:rPr lang="ko-KR" altLang="en-US"/>
                <a:t>분석과정</a:t>
              </a:r>
              <a:endParaRPr lang="en-US" altLang="ko-KR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D3CF08E-944C-4D72-831E-95A09CB0D4DA}"/>
                </a:ext>
              </a:extLst>
            </p:cNvPr>
            <p:cNvSpPr txBox="1"/>
            <p:nvPr/>
          </p:nvSpPr>
          <p:spPr>
            <a:xfrm>
              <a:off x="584404" y="3788130"/>
              <a:ext cx="11368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200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defRPr>
              </a:lvl1pPr>
            </a:lstStyle>
            <a:p>
              <a:r>
                <a:rPr lang="ko-KR" altLang="en-US"/>
                <a:t>비즈니스</a:t>
              </a:r>
              <a:endParaRPr lang="en-US" altLang="ko-KR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1896FFF-EE79-48F3-994A-E4DF993FFBA0}"/>
                </a:ext>
              </a:extLst>
            </p:cNvPr>
            <p:cNvSpPr txBox="1"/>
            <p:nvPr/>
          </p:nvSpPr>
          <p:spPr>
            <a:xfrm>
              <a:off x="568374" y="4407574"/>
              <a:ext cx="11528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2000">
                  <a:solidFill>
                    <a:schemeClr val="bg1">
                      <a:lumMod val="9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defRPr>
              </a:lvl1pPr>
            </a:lstStyle>
            <a:p>
              <a:r>
                <a:rPr lang="ko-KR" altLang="en-US"/>
                <a:t>기대효과</a:t>
              </a:r>
              <a:endParaRPr lang="en-US" altLang="ko-KR" dirty="0"/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9BFF6B0-11B2-4535-AA98-748346320C56}"/>
              </a:ext>
            </a:extLst>
          </p:cNvPr>
          <p:cNvSpPr/>
          <p:nvPr/>
        </p:nvSpPr>
        <p:spPr>
          <a:xfrm>
            <a:off x="271913" y="1229162"/>
            <a:ext cx="256469" cy="256469"/>
          </a:xfrm>
          <a:prstGeom prst="rect">
            <a:avLst/>
          </a:prstGeom>
          <a:noFill/>
          <a:ln w="88900">
            <a:solidFill>
              <a:srgbClr val="8F9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AD2BA5F-78CA-466D-B5D7-629911DE36A9}"/>
              </a:ext>
            </a:extLst>
          </p:cNvPr>
          <p:cNvSpPr/>
          <p:nvPr/>
        </p:nvSpPr>
        <p:spPr>
          <a:xfrm>
            <a:off x="2494393" y="1335732"/>
            <a:ext cx="1687051" cy="168705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1BB3B0B-2AA1-4696-9FF3-A8E6535C6D9B}"/>
              </a:ext>
            </a:extLst>
          </p:cNvPr>
          <p:cNvGrpSpPr/>
          <p:nvPr/>
        </p:nvGrpSpPr>
        <p:grpSpPr>
          <a:xfrm>
            <a:off x="2892340" y="1394563"/>
            <a:ext cx="1073518" cy="1219765"/>
            <a:chOff x="3467268" y="1485631"/>
            <a:chExt cx="2323748" cy="2640316"/>
          </a:xfrm>
        </p:grpSpPr>
        <p:pic>
          <p:nvPicPr>
            <p:cNvPr id="8" name="그림 7" descr="장난감, 소화전이(가) 표시된 사진&#10;&#10;자동 생성된 설명">
              <a:extLst>
                <a:ext uri="{FF2B5EF4-FFF2-40B4-BE49-F238E27FC236}">
                  <a16:creationId xmlns:a16="http://schemas.microsoft.com/office/drawing/2014/main" id="{F731123A-AA20-4E3D-82C2-6053E9B946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191"/>
            <a:stretch/>
          </p:blipFill>
          <p:spPr>
            <a:xfrm>
              <a:off x="3474356" y="1902493"/>
              <a:ext cx="2316660" cy="2223454"/>
            </a:xfrm>
            <a:prstGeom prst="rect">
              <a:avLst/>
            </a:prstGeom>
          </p:spPr>
        </p:pic>
        <p:pic>
          <p:nvPicPr>
            <p:cNvPr id="25" name="그림 24" descr="장난감, 소화전이(가) 표시된 사진&#10;&#10;자동 생성된 설명">
              <a:extLst>
                <a:ext uri="{FF2B5EF4-FFF2-40B4-BE49-F238E27FC236}">
                  <a16:creationId xmlns:a16="http://schemas.microsoft.com/office/drawing/2014/main" id="{63DBCEAC-A10D-4CD1-8BD9-6FB8C22E6D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610" b="89682" l="9938" r="89938">
                          <a14:foregroundMark x1="34783" y1="10428" x2="29317" y2="9440"/>
                          <a14:foregroundMark x1="31553" y1="5598" x2="31553" y2="5598"/>
                          <a14:foregroundMark x1="30435" y1="4610" x2="30435" y2="4610"/>
                          <a14:foregroundMark x1="30435" y1="4610" x2="30435" y2="4610"/>
                          <a14:backgroundMark x1="40373" y1="30296" x2="73665" y2="80571"/>
                          <a14:backgroundMark x1="73665" y1="80571" x2="80870" y2="87486"/>
                          <a14:backgroundMark x1="98385" y1="95719" x2="40621" y2="58397"/>
                          <a14:backgroundMark x1="40621" y1="58397" x2="24596" y2="38639"/>
                          <a14:backgroundMark x1="24596" y1="38639" x2="18882" y2="23491"/>
                          <a14:backgroundMark x1="78137" y1="41383" x2="29317" y2="47201"/>
                          <a14:backgroundMark x1="90807" y1="60812" x2="19503" y2="72887"/>
                          <a14:backgroundMark x1="85839" y1="32272" x2="1366" y2="3512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500" b="68742"/>
            <a:stretch/>
          </p:blipFill>
          <p:spPr>
            <a:xfrm>
              <a:off x="3467268" y="1485631"/>
              <a:ext cx="1394834" cy="871545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5DD7B54-591C-4F45-B0AE-4B901184FA0E}"/>
              </a:ext>
            </a:extLst>
          </p:cNvPr>
          <p:cNvSpPr txBox="1"/>
          <p:nvPr/>
        </p:nvSpPr>
        <p:spPr>
          <a:xfrm>
            <a:off x="3279502" y="3467100"/>
            <a:ext cx="634196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200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defRPr>
            </a:lvl1pPr>
          </a:lstStyle>
          <a:p>
            <a:r>
              <a:rPr lang="ko-KR" altLang="en-US" dirty="0"/>
              <a:t>자신과 가까운 지역에서 가벼운 심부름으로 수입을 발생시키면서도 지역 내 노인들을 도울 수 있다</a:t>
            </a:r>
            <a:endParaRPr lang="en-US" altLang="ko-KR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07F49B4A-D9DC-495E-B091-20EE99D866DE}"/>
              </a:ext>
            </a:extLst>
          </p:cNvPr>
          <p:cNvSpPr/>
          <p:nvPr/>
        </p:nvSpPr>
        <p:spPr>
          <a:xfrm>
            <a:off x="2445829" y="4681610"/>
            <a:ext cx="1687051" cy="168705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그리기이(가) 표시된 사진&#10;&#10;자동 생성된 설명">
            <a:extLst>
              <a:ext uri="{FF2B5EF4-FFF2-40B4-BE49-F238E27FC236}">
                <a16:creationId xmlns:a16="http://schemas.microsoft.com/office/drawing/2014/main" id="{7A00107B-42BD-4BFE-B300-8C2E10AB42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286" y="4842328"/>
            <a:ext cx="961809" cy="114537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9B42E70-DCDC-49BD-B923-DE872AB02CFC}"/>
              </a:ext>
            </a:extLst>
          </p:cNvPr>
          <p:cNvSpPr txBox="1"/>
          <p:nvPr/>
        </p:nvSpPr>
        <p:spPr>
          <a:xfrm>
            <a:off x="4503060" y="5090549"/>
            <a:ext cx="617511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심부름 서비스와의 공동구매 제휴로 판매 물량을 확보할 수 있고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지역 상권이 활성화되는 효과가 나타날 것이다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62ECBA7-2A6D-46B9-B076-0D6F03FD4A2D}"/>
              </a:ext>
            </a:extLst>
          </p:cNvPr>
          <p:cNvSpPr/>
          <p:nvPr/>
        </p:nvSpPr>
        <p:spPr>
          <a:xfrm>
            <a:off x="9971351" y="3124383"/>
            <a:ext cx="1649848" cy="164984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FE3D9B-0EF3-477A-A7F2-6BC0E1D94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14614" y="3331486"/>
            <a:ext cx="774465" cy="104524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54261DC-3378-4AFC-9863-3E0095D3718D}"/>
              </a:ext>
            </a:extLst>
          </p:cNvPr>
          <p:cNvSpPr/>
          <p:nvPr/>
        </p:nvSpPr>
        <p:spPr>
          <a:xfrm>
            <a:off x="10258116" y="4456658"/>
            <a:ext cx="1120602" cy="313131"/>
          </a:xfrm>
          <a:prstGeom prst="rect">
            <a:avLst/>
          </a:prstGeom>
          <a:solidFill>
            <a:srgbClr val="293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지역주민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67BB04E-FA69-4951-994C-5E96B471E03E}"/>
              </a:ext>
            </a:extLst>
          </p:cNvPr>
          <p:cNvSpPr/>
          <p:nvPr/>
        </p:nvSpPr>
        <p:spPr>
          <a:xfrm>
            <a:off x="2782286" y="2715403"/>
            <a:ext cx="1120602" cy="313131"/>
          </a:xfrm>
          <a:prstGeom prst="rect">
            <a:avLst/>
          </a:prstGeom>
          <a:solidFill>
            <a:srgbClr val="293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지역노인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15B3791-F11F-4F13-A1F4-DF399C975388}"/>
              </a:ext>
            </a:extLst>
          </p:cNvPr>
          <p:cNvSpPr/>
          <p:nvPr/>
        </p:nvSpPr>
        <p:spPr>
          <a:xfrm>
            <a:off x="2729053" y="6044423"/>
            <a:ext cx="1120602" cy="313131"/>
          </a:xfrm>
          <a:prstGeom prst="rect">
            <a:avLst/>
          </a:prstGeom>
          <a:solidFill>
            <a:srgbClr val="293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지역점주</a:t>
            </a:r>
          </a:p>
        </p:txBody>
      </p:sp>
    </p:spTree>
    <p:extLst>
      <p:ext uri="{BB962C8B-B14F-4D97-AF65-F5344CB8AC3E}">
        <p14:creationId xmlns:p14="http://schemas.microsoft.com/office/powerpoint/2010/main" val="2480739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1D7DE95-F2A5-4BFC-AD92-3F65726BAA11}"/>
              </a:ext>
            </a:extLst>
          </p:cNvPr>
          <p:cNvSpPr/>
          <p:nvPr/>
        </p:nvSpPr>
        <p:spPr>
          <a:xfrm>
            <a:off x="2656275" y="4618467"/>
            <a:ext cx="8914124" cy="1893339"/>
          </a:xfrm>
          <a:prstGeom prst="roundRect">
            <a:avLst>
              <a:gd name="adj" fmla="val 1138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D2E2B3-2C54-4E59-A80E-92C52A2F3F91}"/>
              </a:ext>
            </a:extLst>
          </p:cNvPr>
          <p:cNvSpPr txBox="1"/>
          <p:nvPr/>
        </p:nvSpPr>
        <p:spPr>
          <a:xfrm>
            <a:off x="2488921" y="343118"/>
            <a:ext cx="23166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293895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기대효과</a:t>
            </a:r>
            <a:endParaRPr lang="en-US" altLang="ko-KR" sz="4400" dirty="0">
              <a:solidFill>
                <a:srgbClr val="293895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08CC1FC-8B34-45E2-8704-B03D8E1AD7E3}"/>
              </a:ext>
            </a:extLst>
          </p:cNvPr>
          <p:cNvSpPr txBox="1"/>
          <p:nvPr/>
        </p:nvSpPr>
        <p:spPr>
          <a:xfrm>
            <a:off x="2874125" y="4764917"/>
            <a:ext cx="842887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지역적 차원에서는 노인 돌봄이 지역 행정 차원의 돌봄 복지에서 나아가 지역 사회의 참여로 이루어지는 커뮤니티 케어로 나아갈 수 있을 뿐만 아니라 지역 상권을 활성화하는 데에 도움을 주어 코로나로 인한 어려움을 겪는 노인과 소상공인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지역주민 모두가 함께 위기를 극복하는 기회가 될 것이다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A045447-6FD8-4B4F-AA25-CB2E97B50A76}"/>
              </a:ext>
            </a:extLst>
          </p:cNvPr>
          <p:cNvSpPr/>
          <p:nvPr/>
        </p:nvSpPr>
        <p:spPr>
          <a:xfrm>
            <a:off x="-1" y="0"/>
            <a:ext cx="1978926" cy="6858000"/>
          </a:xfrm>
          <a:prstGeom prst="rect">
            <a:avLst/>
          </a:prstGeom>
          <a:solidFill>
            <a:srgbClr val="293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3C614F1-9A15-47B5-8523-A77EA0BFDB56}"/>
              </a:ext>
            </a:extLst>
          </p:cNvPr>
          <p:cNvGrpSpPr/>
          <p:nvPr/>
        </p:nvGrpSpPr>
        <p:grpSpPr>
          <a:xfrm>
            <a:off x="565992" y="1612387"/>
            <a:ext cx="1168910" cy="2877883"/>
            <a:chOff x="552344" y="1929801"/>
            <a:chExt cx="1168910" cy="2877883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E173F59-4A57-45B6-861F-0247DF48551D}"/>
                </a:ext>
              </a:extLst>
            </p:cNvPr>
            <p:cNvSpPr txBox="1"/>
            <p:nvPr/>
          </p:nvSpPr>
          <p:spPr>
            <a:xfrm>
              <a:off x="552344" y="1929801"/>
              <a:ext cx="11689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200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defRPr>
              </a:lvl1pPr>
            </a:lstStyle>
            <a:p>
              <a:r>
                <a:rPr lang="ko-KR" altLang="en-US" dirty="0"/>
                <a:t>상황분석</a:t>
              </a:r>
              <a:endParaRPr lang="en-US" altLang="ko-KR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70B107F-8DFB-422B-BD34-E80C2D9790E7}"/>
                </a:ext>
              </a:extLst>
            </p:cNvPr>
            <p:cNvSpPr txBox="1"/>
            <p:nvPr/>
          </p:nvSpPr>
          <p:spPr>
            <a:xfrm>
              <a:off x="563565" y="2549244"/>
              <a:ext cx="11576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200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defRPr>
              </a:lvl1pPr>
            </a:lstStyle>
            <a:p>
              <a:r>
                <a:rPr lang="ko-KR" altLang="en-US" dirty="0"/>
                <a:t>목표설정</a:t>
              </a:r>
              <a:endParaRPr lang="en-US" altLang="ko-KR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D11243C-C007-4A1D-A67A-E99C7B8B6ED6}"/>
                </a:ext>
              </a:extLst>
            </p:cNvPr>
            <p:cNvSpPr txBox="1"/>
            <p:nvPr/>
          </p:nvSpPr>
          <p:spPr>
            <a:xfrm>
              <a:off x="557153" y="3168687"/>
              <a:ext cx="11641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200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defRPr>
              </a:lvl1pPr>
            </a:lstStyle>
            <a:p>
              <a:r>
                <a:rPr lang="ko-KR" altLang="en-US"/>
                <a:t>분석과정</a:t>
              </a:r>
              <a:endParaRPr lang="en-US" altLang="ko-KR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D3CF08E-944C-4D72-831E-95A09CB0D4DA}"/>
                </a:ext>
              </a:extLst>
            </p:cNvPr>
            <p:cNvSpPr txBox="1"/>
            <p:nvPr/>
          </p:nvSpPr>
          <p:spPr>
            <a:xfrm>
              <a:off x="584404" y="3788130"/>
              <a:ext cx="11368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200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defRPr>
              </a:lvl1pPr>
            </a:lstStyle>
            <a:p>
              <a:r>
                <a:rPr lang="ko-KR" altLang="en-US"/>
                <a:t>비즈니스</a:t>
              </a:r>
              <a:endParaRPr lang="en-US" altLang="ko-KR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1896FFF-EE79-48F3-994A-E4DF993FFBA0}"/>
                </a:ext>
              </a:extLst>
            </p:cNvPr>
            <p:cNvSpPr txBox="1"/>
            <p:nvPr/>
          </p:nvSpPr>
          <p:spPr>
            <a:xfrm>
              <a:off x="568374" y="4407574"/>
              <a:ext cx="11528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2000">
                  <a:solidFill>
                    <a:schemeClr val="bg1">
                      <a:lumMod val="9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defRPr>
              </a:lvl1pPr>
            </a:lstStyle>
            <a:p>
              <a:r>
                <a:rPr lang="ko-KR" altLang="en-US"/>
                <a:t>기대효과</a:t>
              </a:r>
              <a:endParaRPr lang="en-US" altLang="ko-KR" dirty="0"/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9BFF6B0-11B2-4535-AA98-748346320C56}"/>
              </a:ext>
            </a:extLst>
          </p:cNvPr>
          <p:cNvSpPr/>
          <p:nvPr/>
        </p:nvSpPr>
        <p:spPr>
          <a:xfrm>
            <a:off x="271913" y="1229162"/>
            <a:ext cx="256469" cy="256469"/>
          </a:xfrm>
          <a:prstGeom prst="rect">
            <a:avLst/>
          </a:prstGeom>
          <a:noFill/>
          <a:ln w="88900">
            <a:solidFill>
              <a:srgbClr val="8F9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4" name="Picture 6" descr="신년기획Ⅵ-지역이 돌본다] ② 한눈에 보는 '커뮤니티케어' &lt; 2020신년기획 &lt; 사회 &lt; 사회적경제 &lt; 기사본문 - 이로운넷">
            <a:extLst>
              <a:ext uri="{FF2B5EF4-FFF2-40B4-BE49-F238E27FC236}">
                <a16:creationId xmlns:a16="http://schemas.microsoft.com/office/drawing/2014/main" id="{1ED606F9-0ED4-4EE5-8543-39BEC154F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10" b="5305"/>
          <a:stretch/>
        </p:blipFill>
        <p:spPr bwMode="auto">
          <a:xfrm>
            <a:off x="3376831" y="1423572"/>
            <a:ext cx="2857500" cy="296051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C1FF0D8-C4DF-4D1F-964E-50C144F0ED34}"/>
              </a:ext>
            </a:extLst>
          </p:cNvPr>
          <p:cNvSpPr txBox="1"/>
          <p:nvPr/>
        </p:nvSpPr>
        <p:spPr>
          <a:xfrm>
            <a:off x="6478633" y="3796233"/>
            <a:ext cx="4430667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코로나 긴급재난 지원금이 높은 비율로 동네 상권에서 사용되었다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포스트 코로나 시대에 지역 상권 활성화가 기대된다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7B14959-A8D2-4B52-BD74-7C64BC343818}"/>
              </a:ext>
            </a:extLst>
          </p:cNvPr>
          <p:cNvGrpSpPr/>
          <p:nvPr/>
        </p:nvGrpSpPr>
        <p:grpSpPr>
          <a:xfrm>
            <a:off x="6576644" y="1427588"/>
            <a:ext cx="4167555" cy="2275076"/>
            <a:chOff x="5815772" y="1401347"/>
            <a:chExt cx="3861628" cy="2141447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4B8FB893-910D-41A6-9798-87F0F78951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5772" y="1401347"/>
              <a:ext cx="3861628" cy="214144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99A6CF1-26EE-4C47-9C07-A2016914BBDE}"/>
                </a:ext>
              </a:extLst>
            </p:cNvPr>
            <p:cNvSpPr/>
            <p:nvPr/>
          </p:nvSpPr>
          <p:spPr>
            <a:xfrm>
              <a:off x="6629783" y="1682362"/>
              <a:ext cx="463076" cy="1720477"/>
            </a:xfrm>
            <a:prstGeom prst="rect">
              <a:avLst/>
            </a:prstGeom>
            <a:noFill/>
            <a:ln w="381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F4984CB-3DC3-4465-A159-8C4508EDB343}"/>
                </a:ext>
              </a:extLst>
            </p:cNvPr>
            <p:cNvSpPr/>
            <p:nvPr/>
          </p:nvSpPr>
          <p:spPr>
            <a:xfrm>
              <a:off x="8440530" y="1612387"/>
              <a:ext cx="117692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출처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: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오픈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서베이</a:t>
              </a:r>
              <a:endParaRPr lang="ko-KR" altLang="en-US" sz="11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8261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49B545A-6932-4B4B-937D-1CD494B0BCA5}"/>
              </a:ext>
            </a:extLst>
          </p:cNvPr>
          <p:cNvSpPr/>
          <p:nvPr/>
        </p:nvSpPr>
        <p:spPr>
          <a:xfrm>
            <a:off x="3933256" y="1320193"/>
            <a:ext cx="4325488" cy="4217615"/>
          </a:xfrm>
          <a:prstGeom prst="rect">
            <a:avLst/>
          </a:prstGeom>
          <a:noFill/>
          <a:ln w="317500">
            <a:solidFill>
              <a:srgbClr val="2938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AEEE6BE-FECF-4D7C-A93E-46E1618B26AB}"/>
              </a:ext>
            </a:extLst>
          </p:cNvPr>
          <p:cNvGrpSpPr/>
          <p:nvPr/>
        </p:nvGrpSpPr>
        <p:grpSpPr>
          <a:xfrm>
            <a:off x="3810862" y="2720553"/>
            <a:ext cx="4570276" cy="1593909"/>
            <a:chOff x="-2202775" y="2423899"/>
            <a:chExt cx="4570276" cy="159390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BD2E2B3-2C54-4E59-A80E-92C52A2F3F91}"/>
                </a:ext>
              </a:extLst>
            </p:cNvPr>
            <p:cNvSpPr txBox="1"/>
            <p:nvPr/>
          </p:nvSpPr>
          <p:spPr>
            <a:xfrm>
              <a:off x="-1101613" y="2423899"/>
              <a:ext cx="23679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4800">
                  <a:solidFill>
                    <a:srgbClr val="293895"/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defRPr>
              </a:lvl1pPr>
            </a:lstStyle>
            <a:p>
              <a:pPr algn="ctr"/>
              <a:r>
                <a:rPr lang="ko-KR" altLang="en-US" sz="3600" dirty="0"/>
                <a:t>감사합니다</a:t>
              </a:r>
              <a:endParaRPr lang="en-US" altLang="ko-KR" sz="36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8CC1FC-8B34-45E2-8704-B03D8E1AD7E3}"/>
                </a:ext>
              </a:extLst>
            </p:cNvPr>
            <p:cNvSpPr txBox="1"/>
            <p:nvPr/>
          </p:nvSpPr>
          <p:spPr>
            <a:xfrm>
              <a:off x="-2202775" y="3217589"/>
              <a:ext cx="4570276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2000" dirty="0">
                  <a:solidFill>
                    <a:srgbClr val="293895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우리동네 심부름 서비스</a:t>
              </a:r>
              <a:endParaRPr lang="en-US" altLang="ko-KR" sz="2000" dirty="0">
                <a:solidFill>
                  <a:srgbClr val="29389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ko-KR" sz="2000" dirty="0">
                  <a:solidFill>
                    <a:srgbClr val="293895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Team </a:t>
              </a:r>
              <a:r>
                <a:rPr lang="ko-KR" altLang="en-US" sz="2000" dirty="0" err="1">
                  <a:solidFill>
                    <a:srgbClr val="293895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뉴노베이션</a:t>
              </a:r>
              <a:endParaRPr lang="en-US" altLang="ko-KR" sz="2000" dirty="0">
                <a:solidFill>
                  <a:srgbClr val="29389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1A54E8-6B0F-43C3-848D-928224E5EF2C}"/>
              </a:ext>
            </a:extLst>
          </p:cNvPr>
          <p:cNvGrpSpPr/>
          <p:nvPr/>
        </p:nvGrpSpPr>
        <p:grpSpPr>
          <a:xfrm>
            <a:off x="3267079" y="5154913"/>
            <a:ext cx="1273580" cy="1030079"/>
            <a:chOff x="2752560" y="4133166"/>
            <a:chExt cx="3097789" cy="2537299"/>
          </a:xfrm>
        </p:grpSpPr>
        <p:pic>
          <p:nvPicPr>
            <p:cNvPr id="28" name="그림 27" descr="그리기이(가) 표시된 사진&#10;&#10;자동 생성된 설명">
              <a:extLst>
                <a:ext uri="{FF2B5EF4-FFF2-40B4-BE49-F238E27FC236}">
                  <a16:creationId xmlns:a16="http://schemas.microsoft.com/office/drawing/2014/main" id="{20CF45D6-0AEC-4540-BE2B-3787B19D6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00689">
              <a:off x="2752560" y="4133166"/>
              <a:ext cx="3097789" cy="2364472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958310F1-48FC-4106-B0B6-600C4FFA31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825" b="94518" l="7974" r="94075">
                          <a14:foregroundMark x1="84931" y1="81798" x2="84931" y2="62390"/>
                          <a14:foregroundMark x1="84931" y1="62390" x2="85881" y2="57675"/>
                          <a14:foregroundMark x1="92465" y1="48246" x2="86247" y2="22697"/>
                          <a14:foregroundMark x1="89173" y1="17763" x2="80980" y2="71382"/>
                          <a14:foregroundMark x1="93782" y1="13268" x2="85589" y2="47807"/>
                          <a14:foregroundMark x1="44477" y1="9320" x2="41185" y2="10307"/>
                          <a14:foregroundMark x1="38917" y1="14803" x2="39868" y2="12281"/>
                          <a14:foregroundMark x1="46086" y1="4934" x2="46086" y2="4934"/>
                          <a14:foregroundMark x1="20483" y1="45285" x2="20483" y2="45285"/>
                          <a14:foregroundMark x1="21141" y1="41886" x2="25539" y2="40157"/>
                          <a14:foregroundMark x1="20775" y1="42325" x2="22751" y2="39912"/>
                          <a14:foregroundMark x1="20190" y1="44846" x2="20775" y2="45285"/>
                          <a14:foregroundMark x1="22092" y1="35417" x2="18873" y2="45833"/>
                          <a14:foregroundMark x1="23409" y1="33443" x2="22092" y2="42873"/>
                          <a14:foregroundMark x1="28846" y1="71162" x2="28383" y2="66996"/>
                          <a14:foregroundMark x1="29271" y1="74980" x2="28846" y2="71162"/>
                          <a14:foregroundMark x1="23669" y1="74206" x2="23409" y2="73355"/>
                          <a14:foregroundMark x1="24151" y1="75785" x2="23927" y2="75051"/>
                          <a14:foregroundMark x1="22736" y1="74892" x2="22458" y2="73355"/>
                          <a14:foregroundMark x1="75055" y1="25658" x2="75014" y2="27007"/>
                          <a14:foregroundMark x1="86906" y1="13268" x2="88808" y2="38377"/>
                          <a14:foregroundMark x1="94075" y1="43860" x2="92758" y2="9320"/>
                          <a14:foregroundMark x1="36942" y1="13816" x2="43160" y2="13816"/>
                          <a14:backgroundMark x1="12436" y1="28509" x2="12916" y2="27890"/>
                          <a14:backgroundMark x1="28638" y1="39092" x2="28383" y2="39364"/>
                          <a14:backgroundMark x1="77396" y1="16009" x2="57425" y2="50658"/>
                          <a14:backgroundMark x1="57425" y1="50658" x2="53036" y2="61732"/>
                          <a14:backgroundMark x1="73299" y1="17105" x2="54645" y2="69298"/>
                          <a14:backgroundMark x1="54645" y1="69298" x2="54572" y2="70614"/>
                          <a14:backgroundMark x1="75494" y1="34211" x2="55652" y2="77574"/>
                          <a14:backgroundMark x1="72202" y1="38596" x2="62619" y2="74452"/>
                          <a14:backgroundMark x1="62619" y1="74452" x2="62253" y2="75000"/>
                          <a14:backgroundMark x1="71470" y1="30263" x2="64813" y2="67873"/>
                          <a14:backgroundMark x1="74396" y1="26974" x2="73665" y2="57895"/>
                          <a14:backgroundMark x1="69642" y1="42434" x2="67447" y2="77193"/>
                          <a14:backgroundMark x1="77030" y1="57346" x2="76591" y2="67873"/>
                          <a14:backgroundMark x1="68544" y1="48465" x2="68544" y2="77741"/>
                          <a14:backgroundMark x1="72568" y1="57346" x2="68544" y2="63377"/>
                          <a14:backgroundMark x1="71105" y1="68421" x2="73299" y2="73904"/>
                          <a14:backgroundMark x1="70007" y1="64474" x2="72933" y2="62829"/>
                          <a14:backgroundMark x1="58961" y1="73904" x2="70080" y2="73904"/>
                          <a14:backgroundMark x1="70080" y1="73904" x2="66350" y2="73355"/>
                          <a14:backgroundMark x1="75494" y1="66118" x2="70007" y2="66118"/>
                          <a14:backgroundMark x1="74762" y1="58991" x2="66350" y2="72259"/>
                          <a14:backgroundMark x1="52673" y1="76922" x2="56035" y2="74452"/>
                          <a14:backgroundMark x1="50366" y1="75208" x2="65252" y2="72259"/>
                          <a14:backgroundMark x1="26408" y1="7346" x2="146" y2="34320"/>
                          <a14:backgroundMark x1="33943" y1="7346" x2="4243" y2="47807"/>
                          <a14:backgroundMark x1="28603" y1="10526" x2="1756" y2="31469"/>
                          <a14:backgroundMark x1="1756" y1="31469" x2="1756" y2="31469"/>
                          <a14:backgroundMark x1="24287" y1="17982" x2="4682" y2="38706"/>
                          <a14:backgroundMark x1="4682" y1="38706" x2="4243" y2="38925"/>
                          <a14:backgroundMark x1="32992" y1="11513" x2="30212" y2="26535"/>
                          <a14:backgroundMark x1="30212" y1="26535" x2="30212" y2="26864"/>
                          <a14:backgroundMark x1="33650" y1="21272" x2="23628" y2="14254"/>
                          <a14:backgroundMark x1="23628" y1="14254" x2="23336" y2="13816"/>
                          <a14:backgroundMark x1="34601" y1="20833" x2="30212" y2="30154"/>
                          <a14:backgroundMark x1="32041" y1="23136" x2="13314" y2="23136"/>
                          <a14:backgroundMark x1="30797" y1="20833" x2="18361" y2="25110"/>
                          <a14:backgroundMark x1="18361" y1="25110" x2="27725" y2="25110"/>
                          <a14:backgroundMark x1="27725" y1="25110" x2="31163" y2="23575"/>
                          <a14:backgroundMark x1="28603" y1="29167" x2="18508" y2="25439"/>
                          <a14:backgroundMark x1="18508" y1="25439" x2="11412" y2="34978"/>
                          <a14:backgroundMark x1="11412" y1="34978" x2="13606" y2="43640"/>
                          <a14:backgroundMark x1="24872" y1="25000" x2="14631" y2="31579"/>
                          <a14:backgroundMark x1="14631" y1="31579" x2="4828" y2="44079"/>
                          <a14:backgroundMark x1="18288" y1="28728" x2="8925" y2="53838"/>
                          <a14:backgroundMark x1="39576" y1="28289" x2="41112" y2="61294"/>
                          <a14:backgroundMark x1="42356" y1="27303" x2="43672" y2="59868"/>
                          <a14:backgroundMark x1="40234" y1="23136" x2="40234" y2="34320"/>
                          <a14:backgroundMark x1="43014" y1="37061" x2="40234" y2="78947"/>
                          <a14:backgroundMark x1="44916" y1="34320" x2="44550" y2="81689"/>
                          <a14:backgroundMark x1="40234" y1="71491" x2="50183" y2="76645"/>
                          <a14:backgroundMark x1="50183" y1="76645" x2="57352" y2="87719"/>
                          <a14:backgroundMark x1="57352" y1="87719" x2="57718" y2="89693"/>
                          <a14:backgroundMark x1="47403" y1="67763" x2="50549" y2="81140"/>
                          <a14:backgroundMark x1="50549" y1="81140" x2="54865" y2="86842"/>
                          <a14:backgroundMark x1="55523" y1="91996" x2="69276" y2="72917"/>
                          <a14:backgroundMark x1="59620" y1="89145" x2="62546" y2="73575"/>
                          <a14:backgroundMark x1="62546" y1="73575" x2="54865" y2="84211"/>
                          <a14:backgroundMark x1="54865" y1="84211" x2="47110" y2="74671"/>
                          <a14:backgroundMark x1="47110" y1="74671" x2="36942" y2="67982"/>
                          <a14:backgroundMark x1="36942" y1="67982" x2="47403" y2="80811"/>
                          <a14:backgroundMark x1="68691" y1="79825" x2="64301" y2="86404"/>
                          <a14:backgroundMark x1="64594" y1="81689" x2="53621" y2="77412"/>
                          <a14:backgroundMark x1="53621" y1="77412" x2="36796" y2="58333"/>
                          <a14:backgroundMark x1="36796" y1="58333" x2="39576" y2="77522"/>
                          <a14:backgroundMark x1="61448" y1="77083" x2="58961" y2="89693"/>
                          <a14:backgroundMark x1="47110" y1="67325" x2="47110" y2="67325"/>
                          <a14:backgroundMark x1="43672" y1="66338" x2="46745" y2="66886"/>
                          <a14:backgroundMark x1="37089" y1="47807" x2="38917" y2="68750"/>
                          <a14:backgroundMark x1="38625" y1="33333" x2="38040" y2="60307"/>
                          <a14:backgroundMark x1="46745" y1="65899" x2="48647" y2="70614"/>
                          <a14:backgroundMark x1="29846" y1="32895" x2="25530" y2="28289"/>
                          <a14:backgroundMark x1="29261" y1="26425" x2="28310" y2="34320"/>
                          <a14:backgroundMark x1="14192" y1="58443" x2="14850" y2="42434"/>
                          <a14:backgroundMark x1="14850" y1="42434" x2="16679" y2="34759"/>
                          <a14:backgroundMark x1="8559" y1="59868" x2="12582" y2="59868"/>
                          <a14:backgroundMark x1="12948" y1="49671" x2="11046" y2="62171"/>
                          <a14:backgroundMark x1="9510" y1="57127" x2="10388" y2="55263"/>
                          <a14:backgroundMark x1="34821" y1="56579" x2="36064" y2="66886"/>
                          <a14:backgroundMark x1="31017" y1="40789" x2="30724" y2="23575"/>
                          <a14:backgroundMark x1="30724" y1="42215" x2="28530" y2="33772"/>
                          <a14:backgroundMark x1="27579" y1="40351" x2="30432" y2="35636"/>
                          <a14:backgroundMark x1="29188" y1="36184" x2="29188" y2="36184"/>
                          <a14:backgroundMark x1="28237" y1="34320" x2="29773" y2="35636"/>
                          <a14:backgroundMark x1="14119" y1="62061" x2="15874" y2="72259"/>
                          <a14:backgroundMark x1="15874" y1="72259" x2="20483" y2="79386"/>
                          <a14:backgroundMark x1="20483" y1="79386" x2="31163" y2="87939"/>
                          <a14:backgroundMark x1="31163" y1="87939" x2="42502" y2="89364"/>
                          <a14:backgroundMark x1="42502" y1="89364" x2="46452" y2="85746"/>
                          <a14:backgroundMark x1="17776" y1="59978" x2="16240" y2="91886"/>
                          <a14:backgroundMark x1="36576" y1="74232" x2="26993" y2="94518"/>
                          <a14:backgroundMark x1="26993" y1="94518" x2="26847" y2="94627"/>
                          <a14:backgroundMark x1="42721" y1="84868" x2="34894" y2="95395"/>
                          <a14:backgroundMark x1="34894" y1="95395" x2="26335" y2="93969"/>
                          <a14:backgroundMark x1="26335" y1="93969" x2="19239" y2="88048"/>
                          <a14:backgroundMark x1="19239" y1="88048" x2="11119" y2="65789"/>
                          <a14:backgroundMark x1="31383" y1="71820" x2="30505" y2="83662"/>
                          <a14:backgroundMark x1="26189" y1="73794" x2="24726" y2="92215"/>
                          <a14:backgroundMark x1="9217" y1="63706" x2="13168" y2="87281"/>
                          <a14:backgroundMark x1="13168" y1="87281" x2="15435" y2="91228"/>
                          <a14:backgroundMark x1="7754" y1="59211" x2="11924" y2="61513"/>
                          <a14:backgroundMark x1="17776" y1="59978" x2="20117" y2="83882"/>
                          <a14:backgroundMark x1="23116" y1="79167" x2="23116" y2="79167"/>
                          <a14:backgroundMark x1="34748" y1="90570" x2="23336" y2="94079"/>
                          <a14:backgroundMark x1="30724" y1="71162" x2="30724" y2="71162"/>
                          <a14:backgroundMark x1="30797" y1="68860" x2="30797" y2="68860"/>
                          <a14:backgroundMark x1="25823" y1="70504" x2="25823" y2="70504"/>
                          <a14:backgroundMark x1="21434" y1="76425" x2="24214" y2="80592"/>
                          <a14:backgroundMark x1="25823" y1="70833" x2="25457" y2="75329"/>
                          <a14:backgroundMark x1="26847" y1="39145" x2="27725" y2="38816"/>
                          <a14:backgroundMark x1="25750" y1="39693" x2="29920" y2="40351"/>
                          <a14:backgroundMark x1="24653" y1="39364" x2="24653" y2="39364"/>
                          <a14:backgroundMark x1="25457" y1="40022" x2="25457" y2="400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81" t="28000" r="62049" b="17272"/>
            <a:stretch/>
          </p:blipFill>
          <p:spPr>
            <a:xfrm rot="21436597">
              <a:off x="3049252" y="4179172"/>
              <a:ext cx="1697546" cy="2491293"/>
            </a:xfrm>
            <a:prstGeom prst="rect">
              <a:avLst/>
            </a:prstGeom>
            <a:effectLst/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473AA62-49A5-4242-B5F3-7E92374E24EE}"/>
              </a:ext>
            </a:extLst>
          </p:cNvPr>
          <p:cNvGrpSpPr/>
          <p:nvPr/>
        </p:nvGrpSpPr>
        <p:grpSpPr>
          <a:xfrm>
            <a:off x="6425114" y="229378"/>
            <a:ext cx="1833630" cy="958670"/>
            <a:chOff x="6740167" y="796123"/>
            <a:chExt cx="4281649" cy="2009371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B7AD14D-D3A3-4164-B557-B3F7564C4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79003" y="961780"/>
              <a:ext cx="3442813" cy="1843714"/>
            </a:xfrm>
            <a:prstGeom prst="rect">
              <a:avLst/>
            </a:prstGeom>
            <a:effectLst/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19477E9-1E22-41B7-BDB5-4CC347133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956553" y="1063274"/>
              <a:ext cx="428036" cy="415728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0C569C0F-6275-4351-B350-571C2F540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194479" y="2027103"/>
              <a:ext cx="341123" cy="331314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6D95DD25-6F48-4238-AB95-33B8CCB56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10626" flipH="1">
              <a:off x="7117931" y="796123"/>
              <a:ext cx="341123" cy="331314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F9AA84FF-9A6C-40B8-BC65-2971D051D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10626" flipH="1">
              <a:off x="6740167" y="1776398"/>
              <a:ext cx="769786" cy="747651"/>
            </a:xfrm>
            <a:prstGeom prst="rect">
              <a:avLst/>
            </a:prstGeom>
          </p:spPr>
        </p:pic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C6A9D63-6384-4830-BE07-B02D239B3045}"/>
              </a:ext>
            </a:extLst>
          </p:cNvPr>
          <p:cNvSpPr/>
          <p:nvPr/>
        </p:nvSpPr>
        <p:spPr>
          <a:xfrm>
            <a:off x="8569876" y="5843067"/>
            <a:ext cx="273872" cy="267042"/>
          </a:xfrm>
          <a:prstGeom prst="rect">
            <a:avLst/>
          </a:prstGeom>
          <a:noFill/>
          <a:ln w="317500">
            <a:solidFill>
              <a:srgbClr val="8F9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8015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81CBCB7-040F-412D-A812-88B7568F6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859" y="1025091"/>
            <a:ext cx="6027332" cy="51232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BD2E2B3-2C54-4E59-A80E-92C52A2F3F91}"/>
              </a:ext>
            </a:extLst>
          </p:cNvPr>
          <p:cNvSpPr txBox="1"/>
          <p:nvPr/>
        </p:nvSpPr>
        <p:spPr>
          <a:xfrm>
            <a:off x="2488921" y="343118"/>
            <a:ext cx="34195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293895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코로나 시대</a:t>
            </a:r>
            <a:r>
              <a:rPr lang="en-US" altLang="ko-KR" sz="4400" dirty="0">
                <a:solidFill>
                  <a:srgbClr val="293895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08CC1FC-8B34-45E2-8704-B03D8E1AD7E3}"/>
              </a:ext>
            </a:extLst>
          </p:cNvPr>
          <p:cNvSpPr txBox="1"/>
          <p:nvPr/>
        </p:nvSpPr>
        <p:spPr>
          <a:xfrm>
            <a:off x="7564251" y="1652443"/>
            <a:ext cx="4360245" cy="1394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코로나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19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의 확산세와 함께 여러 사회적 조치와 이로 인한 사회 변화가 나타났다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.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이제 코로나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19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는 사회 변화를 주도하는 하나의 시대기준이 되었다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A045447-6FD8-4B4F-AA25-CB2E97B50A76}"/>
              </a:ext>
            </a:extLst>
          </p:cNvPr>
          <p:cNvSpPr/>
          <p:nvPr/>
        </p:nvSpPr>
        <p:spPr>
          <a:xfrm>
            <a:off x="-1" y="0"/>
            <a:ext cx="1978926" cy="6858000"/>
          </a:xfrm>
          <a:prstGeom prst="rect">
            <a:avLst/>
          </a:prstGeom>
          <a:solidFill>
            <a:srgbClr val="293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3C614F1-9A15-47B5-8523-A77EA0BFDB56}"/>
              </a:ext>
            </a:extLst>
          </p:cNvPr>
          <p:cNvGrpSpPr/>
          <p:nvPr/>
        </p:nvGrpSpPr>
        <p:grpSpPr>
          <a:xfrm>
            <a:off x="565992" y="1612387"/>
            <a:ext cx="1168910" cy="2877883"/>
            <a:chOff x="552344" y="1929801"/>
            <a:chExt cx="1168910" cy="2877883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E173F59-4A57-45B6-861F-0247DF48551D}"/>
                </a:ext>
              </a:extLst>
            </p:cNvPr>
            <p:cNvSpPr txBox="1"/>
            <p:nvPr/>
          </p:nvSpPr>
          <p:spPr>
            <a:xfrm>
              <a:off x="552344" y="1929801"/>
              <a:ext cx="11689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상황분석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70B107F-8DFB-422B-BD34-E80C2D9790E7}"/>
                </a:ext>
              </a:extLst>
            </p:cNvPr>
            <p:cNvSpPr txBox="1"/>
            <p:nvPr/>
          </p:nvSpPr>
          <p:spPr>
            <a:xfrm>
              <a:off x="563565" y="2549244"/>
              <a:ext cx="11576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목표설정</a:t>
              </a:r>
              <a:endParaRPr lang="en-US" altLang="ko-KR" sz="2000" dirty="0">
                <a:solidFill>
                  <a:schemeClr val="bg1">
                    <a:lumMod val="65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D11243C-C007-4A1D-A67A-E99C7B8B6ED6}"/>
                </a:ext>
              </a:extLst>
            </p:cNvPr>
            <p:cNvSpPr txBox="1"/>
            <p:nvPr/>
          </p:nvSpPr>
          <p:spPr>
            <a:xfrm>
              <a:off x="557153" y="3168687"/>
              <a:ext cx="11641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분석과정</a:t>
              </a:r>
              <a:endParaRPr lang="en-US" altLang="ko-KR" sz="2000" dirty="0">
                <a:solidFill>
                  <a:schemeClr val="bg1">
                    <a:lumMod val="65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D3CF08E-944C-4D72-831E-95A09CB0D4DA}"/>
                </a:ext>
              </a:extLst>
            </p:cNvPr>
            <p:cNvSpPr txBox="1"/>
            <p:nvPr/>
          </p:nvSpPr>
          <p:spPr>
            <a:xfrm>
              <a:off x="584404" y="3788130"/>
              <a:ext cx="11368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비즈니스</a:t>
              </a:r>
              <a:endParaRPr lang="en-US" altLang="ko-KR" sz="2000" dirty="0">
                <a:solidFill>
                  <a:schemeClr val="bg1">
                    <a:lumMod val="65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1896FFF-EE79-48F3-994A-E4DF993FFBA0}"/>
                </a:ext>
              </a:extLst>
            </p:cNvPr>
            <p:cNvSpPr txBox="1"/>
            <p:nvPr/>
          </p:nvSpPr>
          <p:spPr>
            <a:xfrm>
              <a:off x="568374" y="4407574"/>
              <a:ext cx="11528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기대효과</a:t>
              </a:r>
              <a:endParaRPr lang="en-US" altLang="ko-KR" sz="2000" dirty="0">
                <a:solidFill>
                  <a:schemeClr val="bg1">
                    <a:lumMod val="65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endParaRP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9BFF6B0-11B2-4535-AA98-748346320C56}"/>
              </a:ext>
            </a:extLst>
          </p:cNvPr>
          <p:cNvSpPr/>
          <p:nvPr/>
        </p:nvSpPr>
        <p:spPr>
          <a:xfrm>
            <a:off x="271913" y="1229162"/>
            <a:ext cx="256469" cy="256469"/>
          </a:xfrm>
          <a:prstGeom prst="rect">
            <a:avLst/>
          </a:prstGeom>
          <a:noFill/>
          <a:ln w="88900">
            <a:solidFill>
              <a:srgbClr val="8F9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09AC4A-DEF1-4240-895B-A5D0B17D2F65}"/>
              </a:ext>
            </a:extLst>
          </p:cNvPr>
          <p:cNvSpPr/>
          <p:nvPr/>
        </p:nvSpPr>
        <p:spPr>
          <a:xfrm>
            <a:off x="7404594" y="3329399"/>
            <a:ext cx="4440913" cy="20700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1F4064-E8A2-443A-AD9A-F6E9A9DFD886}"/>
              </a:ext>
            </a:extLst>
          </p:cNvPr>
          <p:cNvSpPr/>
          <p:nvPr/>
        </p:nvSpPr>
        <p:spPr>
          <a:xfrm>
            <a:off x="7426853" y="3429000"/>
            <a:ext cx="4440913" cy="2144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&lt;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코로나로 인한 사회적 사건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&gt;</a:t>
            </a:r>
          </a:p>
          <a:p>
            <a:pPr>
              <a:lnSpc>
                <a:spcPct val="120000"/>
              </a:lnSpc>
            </a:pPr>
            <a:endParaRPr lang="en-US" altLang="ko-KR" sz="700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2월 23일      </a:t>
            </a:r>
            <a:r>
              <a:rPr lang="en-US" altLang="ko-KR" sz="1400" dirty="0" err="1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전국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en-US" altLang="ko-KR" sz="1400" dirty="0" err="1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단위로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en-US" altLang="ko-KR" sz="1400" dirty="0" err="1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내린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첫 </a:t>
            </a:r>
            <a:r>
              <a:rPr lang="en-US" altLang="ko-KR" sz="1400" dirty="0" err="1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학교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en-US" altLang="ko-KR" sz="1400" dirty="0" err="1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휴업령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3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월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9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일        출생연도에 따른 마스크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5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부제 실시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3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월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22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일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	 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고강도 사회적 거리두기 시행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4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월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19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일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	 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사회적 거리두기 강도 완화해 연장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5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월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26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일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대중교통 이용 승객 마스크 착용 의무화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B8EF986-73F6-427C-BEC9-EA59787DB097}"/>
              </a:ext>
            </a:extLst>
          </p:cNvPr>
          <p:cNvSpPr/>
          <p:nvPr/>
        </p:nvSpPr>
        <p:spPr>
          <a:xfrm>
            <a:off x="7426853" y="1761423"/>
            <a:ext cx="137398" cy="567891"/>
          </a:xfrm>
          <a:prstGeom prst="rect">
            <a:avLst/>
          </a:prstGeom>
          <a:solidFill>
            <a:srgbClr val="293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738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3F049B91-9519-410A-8E6F-CA800D48FBF7}"/>
              </a:ext>
            </a:extLst>
          </p:cNvPr>
          <p:cNvSpPr/>
          <p:nvPr/>
        </p:nvSpPr>
        <p:spPr>
          <a:xfrm>
            <a:off x="2488920" y="2330347"/>
            <a:ext cx="9105027" cy="42551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D2E2B3-2C54-4E59-A80E-92C52A2F3F91}"/>
              </a:ext>
            </a:extLst>
          </p:cNvPr>
          <p:cNvSpPr txBox="1"/>
          <p:nvPr/>
        </p:nvSpPr>
        <p:spPr>
          <a:xfrm>
            <a:off x="2488921" y="343118"/>
            <a:ext cx="54345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err="1">
                <a:solidFill>
                  <a:srgbClr val="293895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언택트</a:t>
            </a:r>
            <a:r>
              <a:rPr lang="ko-KR" altLang="en-US" sz="4400" dirty="0">
                <a:solidFill>
                  <a:srgbClr val="293895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 시대로의 전환</a:t>
            </a:r>
            <a:endParaRPr lang="en-US" altLang="ko-KR" sz="4400" dirty="0">
              <a:solidFill>
                <a:srgbClr val="293895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A045447-6FD8-4B4F-AA25-CB2E97B50A76}"/>
              </a:ext>
            </a:extLst>
          </p:cNvPr>
          <p:cNvSpPr/>
          <p:nvPr/>
        </p:nvSpPr>
        <p:spPr>
          <a:xfrm>
            <a:off x="-1" y="0"/>
            <a:ext cx="1978926" cy="6858000"/>
          </a:xfrm>
          <a:prstGeom prst="rect">
            <a:avLst/>
          </a:prstGeom>
          <a:solidFill>
            <a:srgbClr val="293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3C614F1-9A15-47B5-8523-A77EA0BFDB56}"/>
              </a:ext>
            </a:extLst>
          </p:cNvPr>
          <p:cNvGrpSpPr/>
          <p:nvPr/>
        </p:nvGrpSpPr>
        <p:grpSpPr>
          <a:xfrm>
            <a:off x="565992" y="1612387"/>
            <a:ext cx="1168910" cy="2877883"/>
            <a:chOff x="552344" y="1929801"/>
            <a:chExt cx="1168910" cy="2877883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E173F59-4A57-45B6-861F-0247DF48551D}"/>
                </a:ext>
              </a:extLst>
            </p:cNvPr>
            <p:cNvSpPr txBox="1"/>
            <p:nvPr/>
          </p:nvSpPr>
          <p:spPr>
            <a:xfrm>
              <a:off x="552344" y="1929801"/>
              <a:ext cx="11689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상황분석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70B107F-8DFB-422B-BD34-E80C2D9790E7}"/>
                </a:ext>
              </a:extLst>
            </p:cNvPr>
            <p:cNvSpPr txBox="1"/>
            <p:nvPr/>
          </p:nvSpPr>
          <p:spPr>
            <a:xfrm>
              <a:off x="563565" y="2549244"/>
              <a:ext cx="11576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목표설정</a:t>
              </a:r>
              <a:endParaRPr lang="en-US" altLang="ko-KR" sz="2000" dirty="0">
                <a:solidFill>
                  <a:schemeClr val="bg1">
                    <a:lumMod val="65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D11243C-C007-4A1D-A67A-E99C7B8B6ED6}"/>
                </a:ext>
              </a:extLst>
            </p:cNvPr>
            <p:cNvSpPr txBox="1"/>
            <p:nvPr/>
          </p:nvSpPr>
          <p:spPr>
            <a:xfrm>
              <a:off x="557153" y="3168687"/>
              <a:ext cx="11641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분석과정</a:t>
              </a:r>
              <a:endParaRPr lang="en-US" altLang="ko-KR" sz="2000" dirty="0">
                <a:solidFill>
                  <a:schemeClr val="bg1">
                    <a:lumMod val="65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D3CF08E-944C-4D72-831E-95A09CB0D4DA}"/>
                </a:ext>
              </a:extLst>
            </p:cNvPr>
            <p:cNvSpPr txBox="1"/>
            <p:nvPr/>
          </p:nvSpPr>
          <p:spPr>
            <a:xfrm>
              <a:off x="584404" y="3788130"/>
              <a:ext cx="11368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비즈니스</a:t>
              </a:r>
              <a:endParaRPr lang="en-US" altLang="ko-KR" sz="2000" dirty="0">
                <a:solidFill>
                  <a:schemeClr val="bg1">
                    <a:lumMod val="65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1896FFF-EE79-48F3-994A-E4DF993FFBA0}"/>
                </a:ext>
              </a:extLst>
            </p:cNvPr>
            <p:cNvSpPr txBox="1"/>
            <p:nvPr/>
          </p:nvSpPr>
          <p:spPr>
            <a:xfrm>
              <a:off x="568374" y="4407574"/>
              <a:ext cx="11528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기대효과</a:t>
              </a:r>
              <a:endParaRPr lang="en-US" altLang="ko-KR" sz="2000" dirty="0">
                <a:solidFill>
                  <a:schemeClr val="bg1">
                    <a:lumMod val="65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endParaRP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9BFF6B0-11B2-4535-AA98-748346320C56}"/>
              </a:ext>
            </a:extLst>
          </p:cNvPr>
          <p:cNvSpPr/>
          <p:nvPr/>
        </p:nvSpPr>
        <p:spPr>
          <a:xfrm>
            <a:off x="271913" y="1229162"/>
            <a:ext cx="256469" cy="256469"/>
          </a:xfrm>
          <a:prstGeom prst="rect">
            <a:avLst/>
          </a:prstGeom>
          <a:noFill/>
          <a:ln w="88900">
            <a:solidFill>
              <a:srgbClr val="8F9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33F25F-10C8-43A6-8A83-FD446FD31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899" y="3304614"/>
            <a:ext cx="4524624" cy="306853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532552A-86EC-461D-9C1A-69826F79BB3A}"/>
              </a:ext>
            </a:extLst>
          </p:cNvPr>
          <p:cNvSpPr/>
          <p:nvPr/>
        </p:nvSpPr>
        <p:spPr>
          <a:xfrm>
            <a:off x="2968487" y="1357396"/>
            <a:ext cx="6096000" cy="72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이전과 코로나 시대를 구분 짓는 키워드는 무엇일까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바로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‘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언택트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’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이다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3F238A-EFD6-46B2-A04C-FC46F7FCECE5}"/>
              </a:ext>
            </a:extLst>
          </p:cNvPr>
          <p:cNvSpPr/>
          <p:nvPr/>
        </p:nvSpPr>
        <p:spPr>
          <a:xfrm>
            <a:off x="2735278" y="1444957"/>
            <a:ext cx="137398" cy="567891"/>
          </a:xfrm>
          <a:prstGeom prst="rect">
            <a:avLst/>
          </a:prstGeom>
          <a:solidFill>
            <a:srgbClr val="293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A464FA-96A9-4DA8-B5EF-74291078EE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09" t="17923" r="55228" b="73797"/>
          <a:stretch/>
        </p:blipFill>
        <p:spPr>
          <a:xfrm>
            <a:off x="7371502" y="3251383"/>
            <a:ext cx="4128655" cy="5678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38505F-376B-442A-97D6-B559D693BA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09" t="38377" r="55228" b="50609"/>
          <a:stretch/>
        </p:blipFill>
        <p:spPr>
          <a:xfrm>
            <a:off x="7371503" y="3932336"/>
            <a:ext cx="4128655" cy="7553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00E1A35-D314-44A5-A651-A14C55E1B1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40" t="64108" r="55227" b="28215"/>
          <a:stretch/>
        </p:blipFill>
        <p:spPr>
          <a:xfrm>
            <a:off x="7394592" y="2606508"/>
            <a:ext cx="4064001" cy="526474"/>
          </a:xfrm>
          <a:prstGeom prst="rect">
            <a:avLst/>
          </a:prstGeom>
        </p:spPr>
      </p:pic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69E84904-5B67-4F92-B099-124411587753}"/>
              </a:ext>
            </a:extLst>
          </p:cNvPr>
          <p:cNvSpPr/>
          <p:nvPr/>
        </p:nvSpPr>
        <p:spPr>
          <a:xfrm rot="16200000">
            <a:off x="7379136" y="5069048"/>
            <a:ext cx="181193" cy="15620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7C1D2021-AF00-404C-9D7B-6ADACF9F4493}"/>
              </a:ext>
            </a:extLst>
          </p:cNvPr>
          <p:cNvSpPr/>
          <p:nvPr/>
        </p:nvSpPr>
        <p:spPr>
          <a:xfrm rot="5400000">
            <a:off x="6915257" y="2682576"/>
            <a:ext cx="181193" cy="15620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C1FF3F-CDEE-4962-AACF-BD527FA5E0D4}"/>
              </a:ext>
            </a:extLst>
          </p:cNvPr>
          <p:cNvSpPr txBox="1"/>
          <p:nvPr/>
        </p:nvSpPr>
        <p:spPr>
          <a:xfrm>
            <a:off x="2738784" y="2544901"/>
            <a:ext cx="4118104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다양한 분야에서 보이는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언택트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시대의 모습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출처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:‘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언택트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’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구글 검색 결과 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AD1702-149C-4F1C-9C7F-962AEB101197}"/>
              </a:ext>
            </a:extLst>
          </p:cNvPr>
          <p:cNvSpPr txBox="1"/>
          <p:nvPr/>
        </p:nvSpPr>
        <p:spPr>
          <a:xfrm>
            <a:off x="7617503" y="4939420"/>
            <a:ext cx="3841090" cy="1178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코로나 시대 전후의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‘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언택트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’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관련 키워드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기간별 사용 빈도 비교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출처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: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네이버 검색어 트렌드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‘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언택트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(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비대면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뉴노멀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온라인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)’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검색 결과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5233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A2D7178B-26D8-4376-89C1-38FF52967F66}"/>
              </a:ext>
            </a:extLst>
          </p:cNvPr>
          <p:cNvSpPr/>
          <p:nvPr/>
        </p:nvSpPr>
        <p:spPr>
          <a:xfrm>
            <a:off x="2872675" y="3251383"/>
            <a:ext cx="8467873" cy="326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D2E2B3-2C54-4E59-A80E-92C52A2F3F91}"/>
              </a:ext>
            </a:extLst>
          </p:cNvPr>
          <p:cNvSpPr txBox="1"/>
          <p:nvPr/>
        </p:nvSpPr>
        <p:spPr>
          <a:xfrm>
            <a:off x="2488921" y="343118"/>
            <a:ext cx="74174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err="1">
                <a:solidFill>
                  <a:srgbClr val="293895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언택트</a:t>
            </a:r>
            <a:r>
              <a:rPr lang="ko-KR" altLang="en-US" sz="4400" dirty="0">
                <a:solidFill>
                  <a:srgbClr val="293895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 시대</a:t>
            </a:r>
            <a:r>
              <a:rPr lang="en-US" altLang="ko-KR" sz="4400" dirty="0">
                <a:solidFill>
                  <a:srgbClr val="293895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, </a:t>
            </a:r>
            <a:r>
              <a:rPr lang="ko-KR" altLang="en-US" sz="4400" dirty="0">
                <a:solidFill>
                  <a:srgbClr val="293895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소외되는 노인들</a:t>
            </a:r>
            <a:endParaRPr lang="en-US" altLang="ko-KR" sz="4400" dirty="0">
              <a:solidFill>
                <a:srgbClr val="293895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A045447-6FD8-4B4F-AA25-CB2E97B50A76}"/>
              </a:ext>
            </a:extLst>
          </p:cNvPr>
          <p:cNvSpPr/>
          <p:nvPr/>
        </p:nvSpPr>
        <p:spPr>
          <a:xfrm>
            <a:off x="-1" y="0"/>
            <a:ext cx="1978926" cy="6858000"/>
          </a:xfrm>
          <a:prstGeom prst="rect">
            <a:avLst/>
          </a:prstGeom>
          <a:solidFill>
            <a:srgbClr val="293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3C614F1-9A15-47B5-8523-A77EA0BFDB56}"/>
              </a:ext>
            </a:extLst>
          </p:cNvPr>
          <p:cNvGrpSpPr/>
          <p:nvPr/>
        </p:nvGrpSpPr>
        <p:grpSpPr>
          <a:xfrm>
            <a:off x="565992" y="1612387"/>
            <a:ext cx="1168910" cy="2877883"/>
            <a:chOff x="552344" y="1929801"/>
            <a:chExt cx="1168910" cy="2877883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E173F59-4A57-45B6-861F-0247DF48551D}"/>
                </a:ext>
              </a:extLst>
            </p:cNvPr>
            <p:cNvSpPr txBox="1"/>
            <p:nvPr/>
          </p:nvSpPr>
          <p:spPr>
            <a:xfrm>
              <a:off x="552344" y="1929801"/>
              <a:ext cx="11689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상황분석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70B107F-8DFB-422B-BD34-E80C2D9790E7}"/>
                </a:ext>
              </a:extLst>
            </p:cNvPr>
            <p:cNvSpPr txBox="1"/>
            <p:nvPr/>
          </p:nvSpPr>
          <p:spPr>
            <a:xfrm>
              <a:off x="563565" y="2549244"/>
              <a:ext cx="11576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목표설정</a:t>
              </a:r>
              <a:endParaRPr lang="en-US" altLang="ko-KR" sz="2000" dirty="0">
                <a:solidFill>
                  <a:schemeClr val="bg1">
                    <a:lumMod val="65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D11243C-C007-4A1D-A67A-E99C7B8B6ED6}"/>
                </a:ext>
              </a:extLst>
            </p:cNvPr>
            <p:cNvSpPr txBox="1"/>
            <p:nvPr/>
          </p:nvSpPr>
          <p:spPr>
            <a:xfrm>
              <a:off x="557153" y="3168687"/>
              <a:ext cx="11641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분석과정</a:t>
              </a:r>
              <a:endParaRPr lang="en-US" altLang="ko-KR" sz="2000" dirty="0">
                <a:solidFill>
                  <a:schemeClr val="bg1">
                    <a:lumMod val="65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D3CF08E-944C-4D72-831E-95A09CB0D4DA}"/>
                </a:ext>
              </a:extLst>
            </p:cNvPr>
            <p:cNvSpPr txBox="1"/>
            <p:nvPr/>
          </p:nvSpPr>
          <p:spPr>
            <a:xfrm>
              <a:off x="584404" y="3788130"/>
              <a:ext cx="11368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비즈니스</a:t>
              </a:r>
              <a:endParaRPr lang="en-US" altLang="ko-KR" sz="2000" dirty="0">
                <a:solidFill>
                  <a:schemeClr val="bg1">
                    <a:lumMod val="65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1896FFF-EE79-48F3-994A-E4DF993FFBA0}"/>
                </a:ext>
              </a:extLst>
            </p:cNvPr>
            <p:cNvSpPr txBox="1"/>
            <p:nvPr/>
          </p:nvSpPr>
          <p:spPr>
            <a:xfrm>
              <a:off x="568374" y="4407574"/>
              <a:ext cx="11528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기대효과</a:t>
              </a:r>
              <a:endParaRPr lang="en-US" altLang="ko-KR" sz="2000" dirty="0">
                <a:solidFill>
                  <a:schemeClr val="bg1">
                    <a:lumMod val="65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endParaRP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9BFF6B0-11B2-4535-AA98-748346320C56}"/>
              </a:ext>
            </a:extLst>
          </p:cNvPr>
          <p:cNvSpPr/>
          <p:nvPr/>
        </p:nvSpPr>
        <p:spPr>
          <a:xfrm>
            <a:off x="271913" y="1229162"/>
            <a:ext cx="256469" cy="256469"/>
          </a:xfrm>
          <a:prstGeom prst="rect">
            <a:avLst/>
          </a:prstGeom>
          <a:noFill/>
          <a:ln w="88900">
            <a:solidFill>
              <a:srgbClr val="8F9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_x320934656">
            <a:extLst>
              <a:ext uri="{FF2B5EF4-FFF2-40B4-BE49-F238E27FC236}">
                <a16:creationId xmlns:a16="http://schemas.microsoft.com/office/drawing/2014/main" id="{5E2CE517-CB97-4A1A-8A5D-B847951F4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34" b="89623" l="3138" r="97271">
                        <a14:foregroundMark x1="3206" y1="37736" x2="10914" y2="58491"/>
                        <a14:foregroundMark x1="97271" y1="70755" x2="87449" y2="707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631" y="4310722"/>
            <a:ext cx="6654387" cy="47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_x320933720">
            <a:extLst>
              <a:ext uri="{FF2B5EF4-FFF2-40B4-BE49-F238E27FC236}">
                <a16:creationId xmlns:a16="http://schemas.microsoft.com/office/drawing/2014/main" id="{EAAE5404-F783-4F2B-9887-2643FC1F2B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687" r="61332">
                        <a14:foregroundMark x1="61375" y1="56000" x2="54628" y2="83000"/>
                        <a14:foregroundMark x1="1687" y1="58000" x2="14879" y2="7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8607" b="-42755"/>
          <a:stretch/>
        </p:blipFill>
        <p:spPr bwMode="auto">
          <a:xfrm>
            <a:off x="3058631" y="5827785"/>
            <a:ext cx="6663229" cy="66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22A42A1A-FBEC-4B68-9424-383A353F7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8631" y="3412707"/>
            <a:ext cx="8110129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노인 기사 검색어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: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제목이나 내용에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[60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70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80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90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노년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노인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]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중 적어도 한 단어를 포함하고 코로나는 반드시 포함하는 기사 추출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&gt;&gt;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총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7,109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건 추출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B016DAE-86D4-4A04-85A1-D6B2C062F966}"/>
              </a:ext>
            </a:extLst>
          </p:cNvPr>
          <p:cNvSpPr/>
          <p:nvPr/>
        </p:nvSpPr>
        <p:spPr>
          <a:xfrm>
            <a:off x="2968487" y="1357396"/>
            <a:ext cx="6096000" cy="72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새로운 시대는 각각 노인과 비노인에게 어떻게 다가가고 있을까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이를 알아보기 위해 기사 데이터를 키워드로 분석해보았다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76E539-D50B-4681-B506-3BFB6D29BD00}"/>
              </a:ext>
            </a:extLst>
          </p:cNvPr>
          <p:cNvSpPr/>
          <p:nvPr/>
        </p:nvSpPr>
        <p:spPr>
          <a:xfrm>
            <a:off x="3058631" y="4963795"/>
            <a:ext cx="8110129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비노인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기사 검색어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: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제목이나 내용에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[10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20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30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40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50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청년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중장년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중년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]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중 적어도 한 단어 포함하고 코로나는 반드시 포함하는 기사 추출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&gt;&gt;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총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14,077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건 추출 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AC19173-37A9-425B-B56E-6229DA1A3B61}"/>
              </a:ext>
            </a:extLst>
          </p:cNvPr>
          <p:cNvSpPr/>
          <p:nvPr/>
        </p:nvSpPr>
        <p:spPr>
          <a:xfrm>
            <a:off x="2735278" y="1444957"/>
            <a:ext cx="137398" cy="567891"/>
          </a:xfrm>
          <a:prstGeom prst="rect">
            <a:avLst/>
          </a:prstGeom>
          <a:solidFill>
            <a:srgbClr val="293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E65343-CD5C-4D20-BFD2-A557D37E7F04}"/>
              </a:ext>
            </a:extLst>
          </p:cNvPr>
          <p:cNvSpPr/>
          <p:nvPr/>
        </p:nvSpPr>
        <p:spPr>
          <a:xfrm>
            <a:off x="2856111" y="2208978"/>
            <a:ext cx="6096000" cy="101258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1) </a:t>
            </a:r>
            <a:r>
              <a:rPr lang="ko-KR" altLang="ko-KR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데이터 추출</a:t>
            </a:r>
          </a:p>
          <a:p>
            <a:pPr>
              <a:lnSpc>
                <a:spcPct val="120000"/>
              </a:lnSpc>
            </a:pPr>
            <a:endParaRPr lang="en-US" altLang="ko-KR" sz="300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ko-KR" sz="1400" dirty="0" err="1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빅카인즈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(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hlinkClick r:id="rId6"/>
              </a:rPr>
              <a:t>https://www.bigkinds.or.kr/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) : 54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 언론사 기간별 기사 추출 사이트</a:t>
            </a: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기간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: 200201~200531</a:t>
            </a:r>
          </a:p>
        </p:txBody>
      </p:sp>
    </p:spTree>
    <p:extLst>
      <p:ext uri="{BB962C8B-B14F-4D97-AF65-F5344CB8AC3E}">
        <p14:creationId xmlns:p14="http://schemas.microsoft.com/office/powerpoint/2010/main" val="1122690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F3DC58-B4AE-4EAB-A7CC-7DB14BB95B3C}"/>
              </a:ext>
            </a:extLst>
          </p:cNvPr>
          <p:cNvSpPr/>
          <p:nvPr/>
        </p:nvSpPr>
        <p:spPr>
          <a:xfrm>
            <a:off x="2670348" y="1996284"/>
            <a:ext cx="5092947" cy="22006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D2E2B3-2C54-4E59-A80E-92C52A2F3F91}"/>
              </a:ext>
            </a:extLst>
          </p:cNvPr>
          <p:cNvSpPr txBox="1"/>
          <p:nvPr/>
        </p:nvSpPr>
        <p:spPr>
          <a:xfrm>
            <a:off x="2488921" y="343118"/>
            <a:ext cx="74174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err="1">
                <a:solidFill>
                  <a:srgbClr val="293895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언택트</a:t>
            </a:r>
            <a:r>
              <a:rPr lang="ko-KR" altLang="en-US" sz="4400" dirty="0">
                <a:solidFill>
                  <a:srgbClr val="293895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 시대</a:t>
            </a:r>
            <a:r>
              <a:rPr lang="en-US" altLang="ko-KR" sz="4400" dirty="0">
                <a:solidFill>
                  <a:srgbClr val="293895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, </a:t>
            </a:r>
            <a:r>
              <a:rPr lang="ko-KR" altLang="en-US" sz="4400" dirty="0">
                <a:solidFill>
                  <a:srgbClr val="293895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소외되는 노인들</a:t>
            </a:r>
            <a:endParaRPr lang="en-US" altLang="ko-KR" sz="4400" dirty="0">
              <a:solidFill>
                <a:srgbClr val="293895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A045447-6FD8-4B4F-AA25-CB2E97B50A76}"/>
              </a:ext>
            </a:extLst>
          </p:cNvPr>
          <p:cNvSpPr/>
          <p:nvPr/>
        </p:nvSpPr>
        <p:spPr>
          <a:xfrm>
            <a:off x="-1" y="0"/>
            <a:ext cx="1978926" cy="6858000"/>
          </a:xfrm>
          <a:prstGeom prst="rect">
            <a:avLst/>
          </a:prstGeom>
          <a:solidFill>
            <a:srgbClr val="293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3C614F1-9A15-47B5-8523-A77EA0BFDB56}"/>
              </a:ext>
            </a:extLst>
          </p:cNvPr>
          <p:cNvGrpSpPr/>
          <p:nvPr/>
        </p:nvGrpSpPr>
        <p:grpSpPr>
          <a:xfrm>
            <a:off x="565992" y="1612387"/>
            <a:ext cx="1168910" cy="2877883"/>
            <a:chOff x="552344" y="1929801"/>
            <a:chExt cx="1168910" cy="2877883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E173F59-4A57-45B6-861F-0247DF48551D}"/>
                </a:ext>
              </a:extLst>
            </p:cNvPr>
            <p:cNvSpPr txBox="1"/>
            <p:nvPr/>
          </p:nvSpPr>
          <p:spPr>
            <a:xfrm>
              <a:off x="552344" y="1929801"/>
              <a:ext cx="11689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상황분석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70B107F-8DFB-422B-BD34-E80C2D9790E7}"/>
                </a:ext>
              </a:extLst>
            </p:cNvPr>
            <p:cNvSpPr txBox="1"/>
            <p:nvPr/>
          </p:nvSpPr>
          <p:spPr>
            <a:xfrm>
              <a:off x="563565" y="2549244"/>
              <a:ext cx="11576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목표설정</a:t>
              </a:r>
              <a:endParaRPr lang="en-US" altLang="ko-KR" sz="2000" dirty="0">
                <a:solidFill>
                  <a:schemeClr val="bg1">
                    <a:lumMod val="65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D11243C-C007-4A1D-A67A-E99C7B8B6ED6}"/>
                </a:ext>
              </a:extLst>
            </p:cNvPr>
            <p:cNvSpPr txBox="1"/>
            <p:nvPr/>
          </p:nvSpPr>
          <p:spPr>
            <a:xfrm>
              <a:off x="557153" y="3168687"/>
              <a:ext cx="11641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분석과정</a:t>
              </a:r>
              <a:endParaRPr lang="en-US" altLang="ko-KR" sz="2000" dirty="0">
                <a:solidFill>
                  <a:schemeClr val="bg1">
                    <a:lumMod val="65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D3CF08E-944C-4D72-831E-95A09CB0D4DA}"/>
                </a:ext>
              </a:extLst>
            </p:cNvPr>
            <p:cNvSpPr txBox="1"/>
            <p:nvPr/>
          </p:nvSpPr>
          <p:spPr>
            <a:xfrm>
              <a:off x="584404" y="3788130"/>
              <a:ext cx="11368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비즈니스</a:t>
              </a:r>
              <a:endParaRPr lang="en-US" altLang="ko-KR" sz="2000" dirty="0">
                <a:solidFill>
                  <a:schemeClr val="bg1">
                    <a:lumMod val="65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1896FFF-EE79-48F3-994A-E4DF993FFBA0}"/>
                </a:ext>
              </a:extLst>
            </p:cNvPr>
            <p:cNvSpPr txBox="1"/>
            <p:nvPr/>
          </p:nvSpPr>
          <p:spPr>
            <a:xfrm>
              <a:off x="568374" y="4407574"/>
              <a:ext cx="11528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기대효과</a:t>
              </a:r>
              <a:endParaRPr lang="en-US" altLang="ko-KR" sz="2000" dirty="0">
                <a:solidFill>
                  <a:schemeClr val="bg1">
                    <a:lumMod val="65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endParaRP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9BFF6B0-11B2-4535-AA98-748346320C56}"/>
              </a:ext>
            </a:extLst>
          </p:cNvPr>
          <p:cNvSpPr/>
          <p:nvPr/>
        </p:nvSpPr>
        <p:spPr>
          <a:xfrm>
            <a:off x="271913" y="1229162"/>
            <a:ext cx="256469" cy="256469"/>
          </a:xfrm>
          <a:prstGeom prst="rect">
            <a:avLst/>
          </a:prstGeom>
          <a:noFill/>
          <a:ln w="88900">
            <a:solidFill>
              <a:srgbClr val="8F9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5" name="_x326050160">
            <a:extLst>
              <a:ext uri="{FF2B5EF4-FFF2-40B4-BE49-F238E27FC236}">
                <a16:creationId xmlns:a16="http://schemas.microsoft.com/office/drawing/2014/main" id="{A0F89440-C8E5-4AC9-8F0D-A66551635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912" y="1959641"/>
            <a:ext cx="1633424" cy="426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22A42A1A-FBEC-4B68-9424-383A353F7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8870" y="2111070"/>
            <a:ext cx="4754182" cy="1880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기사의 제목 대상으로 데이터 분석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빈도수에 따라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120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위까지 추출</a:t>
            </a:r>
          </a:p>
          <a:p>
            <a:pPr>
              <a:lnSpc>
                <a:spcPct val="120000"/>
              </a:lnSpc>
            </a:pP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파이썬의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en-US" altLang="ko-KR" sz="1400" dirty="0" err="1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koNLPy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패키지 내 </a:t>
            </a:r>
            <a:r>
              <a:rPr lang="en-US" altLang="ko-KR" sz="1400" dirty="0" err="1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Okt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형태소 분석기를 사용하여 명사와 영어단어 추출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*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영어단어는 소문자로 모두 치환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*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형태소 분석기가 ‘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확진자’를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명사로 인식하지 못해 ‘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진자’로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추출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따라서 코드에서 ‘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진자’를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‘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확진자’로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치환하는 작업 추가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E4C717-2464-48CD-BACE-5291CB5EB03D}"/>
              </a:ext>
            </a:extLst>
          </p:cNvPr>
          <p:cNvSpPr/>
          <p:nvPr/>
        </p:nvSpPr>
        <p:spPr>
          <a:xfrm>
            <a:off x="2903556" y="4482421"/>
            <a:ext cx="49658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키워드 결과를 통해 노인들은 비노인에 비해 상대적으로 코로나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19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에 취약하며 도움이 필요한 집단이라는 점을 확인할 수 있다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E8A2563-3C3A-49F3-8425-4B2E83BF52E6}"/>
              </a:ext>
            </a:extLst>
          </p:cNvPr>
          <p:cNvSpPr/>
          <p:nvPr/>
        </p:nvSpPr>
        <p:spPr>
          <a:xfrm>
            <a:off x="2670347" y="4569982"/>
            <a:ext cx="137398" cy="567891"/>
          </a:xfrm>
          <a:prstGeom prst="rect">
            <a:avLst/>
          </a:prstGeom>
          <a:solidFill>
            <a:srgbClr val="293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A94CC4-1EBF-41E5-B20E-E4918172982D}"/>
              </a:ext>
            </a:extLst>
          </p:cNvPr>
          <p:cNvSpPr/>
          <p:nvPr/>
        </p:nvSpPr>
        <p:spPr>
          <a:xfrm>
            <a:off x="2595707" y="1448210"/>
            <a:ext cx="1601721" cy="3964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 2)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데이터 정제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5491004-8526-480C-856F-770777E0BC2B}"/>
              </a:ext>
            </a:extLst>
          </p:cNvPr>
          <p:cNvSpPr/>
          <p:nvPr/>
        </p:nvSpPr>
        <p:spPr>
          <a:xfrm>
            <a:off x="8095359" y="1448210"/>
            <a:ext cx="918841" cy="3964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 3)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결과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4504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F3DC58-B4AE-4EAB-A7CC-7DB14BB95B3C}"/>
              </a:ext>
            </a:extLst>
          </p:cNvPr>
          <p:cNvSpPr/>
          <p:nvPr/>
        </p:nvSpPr>
        <p:spPr>
          <a:xfrm>
            <a:off x="2576978" y="1485631"/>
            <a:ext cx="8398220" cy="7294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D2E2B3-2C54-4E59-A80E-92C52A2F3F91}"/>
              </a:ext>
            </a:extLst>
          </p:cNvPr>
          <p:cNvSpPr txBox="1"/>
          <p:nvPr/>
        </p:nvSpPr>
        <p:spPr>
          <a:xfrm>
            <a:off x="2488921" y="343118"/>
            <a:ext cx="74174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err="1">
                <a:solidFill>
                  <a:srgbClr val="293895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언택트</a:t>
            </a:r>
            <a:r>
              <a:rPr lang="ko-KR" altLang="en-US" sz="4400" dirty="0">
                <a:solidFill>
                  <a:srgbClr val="293895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 시대</a:t>
            </a:r>
            <a:r>
              <a:rPr lang="en-US" altLang="ko-KR" sz="4400" dirty="0">
                <a:solidFill>
                  <a:srgbClr val="293895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, </a:t>
            </a:r>
            <a:r>
              <a:rPr lang="ko-KR" altLang="en-US" sz="4400" dirty="0">
                <a:solidFill>
                  <a:srgbClr val="293895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소외되는 노인들</a:t>
            </a:r>
            <a:endParaRPr lang="en-US" altLang="ko-KR" sz="4400" dirty="0">
              <a:solidFill>
                <a:srgbClr val="293895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A045447-6FD8-4B4F-AA25-CB2E97B50A76}"/>
              </a:ext>
            </a:extLst>
          </p:cNvPr>
          <p:cNvSpPr/>
          <p:nvPr/>
        </p:nvSpPr>
        <p:spPr>
          <a:xfrm>
            <a:off x="-1" y="0"/>
            <a:ext cx="1978926" cy="6858000"/>
          </a:xfrm>
          <a:prstGeom prst="rect">
            <a:avLst/>
          </a:prstGeom>
          <a:solidFill>
            <a:srgbClr val="293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3C614F1-9A15-47B5-8523-A77EA0BFDB56}"/>
              </a:ext>
            </a:extLst>
          </p:cNvPr>
          <p:cNvGrpSpPr/>
          <p:nvPr/>
        </p:nvGrpSpPr>
        <p:grpSpPr>
          <a:xfrm>
            <a:off x="565992" y="1612387"/>
            <a:ext cx="1168910" cy="2877883"/>
            <a:chOff x="552344" y="1929801"/>
            <a:chExt cx="1168910" cy="2877883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E173F59-4A57-45B6-861F-0247DF48551D}"/>
                </a:ext>
              </a:extLst>
            </p:cNvPr>
            <p:cNvSpPr txBox="1"/>
            <p:nvPr/>
          </p:nvSpPr>
          <p:spPr>
            <a:xfrm>
              <a:off x="552344" y="1929801"/>
              <a:ext cx="11689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상황분석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70B107F-8DFB-422B-BD34-E80C2D9790E7}"/>
                </a:ext>
              </a:extLst>
            </p:cNvPr>
            <p:cNvSpPr txBox="1"/>
            <p:nvPr/>
          </p:nvSpPr>
          <p:spPr>
            <a:xfrm>
              <a:off x="563565" y="2549244"/>
              <a:ext cx="11576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목표설정</a:t>
              </a:r>
              <a:endParaRPr lang="en-US" altLang="ko-KR" sz="2000" dirty="0">
                <a:solidFill>
                  <a:schemeClr val="bg1">
                    <a:lumMod val="65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D11243C-C007-4A1D-A67A-E99C7B8B6ED6}"/>
                </a:ext>
              </a:extLst>
            </p:cNvPr>
            <p:cNvSpPr txBox="1"/>
            <p:nvPr/>
          </p:nvSpPr>
          <p:spPr>
            <a:xfrm>
              <a:off x="557153" y="3168687"/>
              <a:ext cx="11641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분석과정</a:t>
              </a:r>
              <a:endParaRPr lang="en-US" altLang="ko-KR" sz="2000" dirty="0">
                <a:solidFill>
                  <a:schemeClr val="bg1">
                    <a:lumMod val="65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D3CF08E-944C-4D72-831E-95A09CB0D4DA}"/>
                </a:ext>
              </a:extLst>
            </p:cNvPr>
            <p:cNvSpPr txBox="1"/>
            <p:nvPr/>
          </p:nvSpPr>
          <p:spPr>
            <a:xfrm>
              <a:off x="584404" y="3788130"/>
              <a:ext cx="11368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비즈니스</a:t>
              </a:r>
              <a:endParaRPr lang="en-US" altLang="ko-KR" sz="2000" dirty="0">
                <a:solidFill>
                  <a:schemeClr val="bg1">
                    <a:lumMod val="65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1896FFF-EE79-48F3-994A-E4DF993FFBA0}"/>
                </a:ext>
              </a:extLst>
            </p:cNvPr>
            <p:cNvSpPr txBox="1"/>
            <p:nvPr/>
          </p:nvSpPr>
          <p:spPr>
            <a:xfrm>
              <a:off x="568374" y="4407574"/>
              <a:ext cx="11528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기대효과</a:t>
              </a:r>
              <a:endParaRPr lang="en-US" altLang="ko-KR" sz="2000" dirty="0">
                <a:solidFill>
                  <a:schemeClr val="bg1">
                    <a:lumMod val="65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endParaRP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9BFF6B0-11B2-4535-AA98-748346320C56}"/>
              </a:ext>
            </a:extLst>
          </p:cNvPr>
          <p:cNvSpPr/>
          <p:nvPr/>
        </p:nvSpPr>
        <p:spPr>
          <a:xfrm>
            <a:off x="271913" y="1229162"/>
            <a:ext cx="256469" cy="256469"/>
          </a:xfrm>
          <a:prstGeom prst="rect">
            <a:avLst/>
          </a:prstGeom>
          <a:noFill/>
          <a:ln w="88900">
            <a:solidFill>
              <a:srgbClr val="8F9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B52C5D0-4C62-42F5-8067-6ADB30D791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5" t="25362" r="7335" b="22876"/>
          <a:stretch/>
        </p:blipFill>
        <p:spPr>
          <a:xfrm>
            <a:off x="2576978" y="2851273"/>
            <a:ext cx="4471069" cy="2812344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F1A6B39-1DC8-4655-B8DD-8B24CFB801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0" t="26599" r="6188" b="24459"/>
          <a:stretch/>
        </p:blipFill>
        <p:spPr>
          <a:xfrm>
            <a:off x="7193042" y="2918641"/>
            <a:ext cx="4471069" cy="2698490"/>
          </a:xfrm>
          <a:prstGeom prst="rect">
            <a:avLst/>
          </a:prstGeom>
        </p:spPr>
      </p:pic>
      <p:sp>
        <p:nvSpPr>
          <p:cNvPr id="21" name="Rectangle 6">
            <a:extLst>
              <a:ext uri="{FF2B5EF4-FFF2-40B4-BE49-F238E27FC236}">
                <a16:creationId xmlns:a16="http://schemas.microsoft.com/office/drawing/2014/main" id="{72BB5D38-8782-42A5-A260-8C9972B31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0266" y="5646803"/>
            <a:ext cx="2564493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비노인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데이터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워드클라우드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F4E00885-5CC4-4063-A621-60408F979B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3270" y="5646803"/>
            <a:ext cx="2490612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노인 데이터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워드클라우드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6678E91-C7C1-406A-8CB8-8AFFABE9EFCA}"/>
              </a:ext>
            </a:extLst>
          </p:cNvPr>
          <p:cNvSpPr/>
          <p:nvPr/>
        </p:nvSpPr>
        <p:spPr>
          <a:xfrm>
            <a:off x="2576978" y="1556419"/>
            <a:ext cx="7519758" cy="587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기사 추출 시 키워드로 검색한 단어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([60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70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80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90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노년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노인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+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코로나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], [10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20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30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40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50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대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청년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중장년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중년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+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코로나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])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를 제외시키고 빈도수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top100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으로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워드클라우드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생성</a:t>
            </a:r>
          </a:p>
        </p:txBody>
      </p:sp>
    </p:spTree>
    <p:extLst>
      <p:ext uri="{BB962C8B-B14F-4D97-AF65-F5344CB8AC3E}">
        <p14:creationId xmlns:p14="http://schemas.microsoft.com/office/powerpoint/2010/main" val="3712108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331CAD01-2604-43D7-A8C3-C47EEEC3D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51920" y="1564259"/>
            <a:ext cx="4689617" cy="31286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08CC1FC-8B34-45E2-8704-B03D8E1AD7E3}"/>
              </a:ext>
            </a:extLst>
          </p:cNvPr>
          <p:cNvSpPr txBox="1"/>
          <p:nvPr/>
        </p:nvSpPr>
        <p:spPr>
          <a:xfrm>
            <a:off x="7232969" y="1812442"/>
            <a:ext cx="4673250" cy="941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언택트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시대에 소외된 노인들이 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이용에 어려움이 없는 서비스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A045447-6FD8-4B4F-AA25-CB2E97B50A76}"/>
              </a:ext>
            </a:extLst>
          </p:cNvPr>
          <p:cNvSpPr/>
          <p:nvPr/>
        </p:nvSpPr>
        <p:spPr>
          <a:xfrm>
            <a:off x="-1" y="0"/>
            <a:ext cx="1978926" cy="6858000"/>
          </a:xfrm>
          <a:prstGeom prst="rect">
            <a:avLst/>
          </a:prstGeom>
          <a:solidFill>
            <a:srgbClr val="293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3C614F1-9A15-47B5-8523-A77EA0BFDB56}"/>
              </a:ext>
            </a:extLst>
          </p:cNvPr>
          <p:cNvGrpSpPr/>
          <p:nvPr/>
        </p:nvGrpSpPr>
        <p:grpSpPr>
          <a:xfrm>
            <a:off x="565992" y="1612387"/>
            <a:ext cx="1168910" cy="2877883"/>
            <a:chOff x="552344" y="1929801"/>
            <a:chExt cx="1168910" cy="2877883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E173F59-4A57-45B6-861F-0247DF48551D}"/>
                </a:ext>
              </a:extLst>
            </p:cNvPr>
            <p:cNvSpPr txBox="1"/>
            <p:nvPr/>
          </p:nvSpPr>
          <p:spPr>
            <a:xfrm>
              <a:off x="552344" y="1929801"/>
              <a:ext cx="11689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200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defRPr>
              </a:lvl1pPr>
            </a:lstStyle>
            <a:p>
              <a:r>
                <a:rPr lang="ko-KR" altLang="en-US"/>
                <a:t>상황분석</a:t>
              </a:r>
              <a:endParaRPr lang="en-US" altLang="ko-KR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70B107F-8DFB-422B-BD34-E80C2D9790E7}"/>
                </a:ext>
              </a:extLst>
            </p:cNvPr>
            <p:cNvSpPr txBox="1"/>
            <p:nvPr/>
          </p:nvSpPr>
          <p:spPr>
            <a:xfrm>
              <a:off x="563565" y="2549244"/>
              <a:ext cx="11576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2000">
                  <a:solidFill>
                    <a:schemeClr val="bg1">
                      <a:lumMod val="9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defRPr>
              </a:lvl1pPr>
            </a:lstStyle>
            <a:p>
              <a:r>
                <a:rPr lang="ko-KR" altLang="en-US"/>
                <a:t>목표설정</a:t>
              </a:r>
              <a:endParaRPr lang="en-US" altLang="ko-KR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D11243C-C007-4A1D-A67A-E99C7B8B6ED6}"/>
                </a:ext>
              </a:extLst>
            </p:cNvPr>
            <p:cNvSpPr txBox="1"/>
            <p:nvPr/>
          </p:nvSpPr>
          <p:spPr>
            <a:xfrm>
              <a:off x="557153" y="3168687"/>
              <a:ext cx="11641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분석과정</a:t>
              </a:r>
              <a:endParaRPr lang="en-US" altLang="ko-KR" sz="2000" dirty="0">
                <a:solidFill>
                  <a:schemeClr val="bg1">
                    <a:lumMod val="65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D3CF08E-944C-4D72-831E-95A09CB0D4DA}"/>
                </a:ext>
              </a:extLst>
            </p:cNvPr>
            <p:cNvSpPr txBox="1"/>
            <p:nvPr/>
          </p:nvSpPr>
          <p:spPr>
            <a:xfrm>
              <a:off x="584404" y="3788130"/>
              <a:ext cx="11368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비즈니스</a:t>
              </a:r>
              <a:endParaRPr lang="en-US" altLang="ko-KR" sz="2000" dirty="0">
                <a:solidFill>
                  <a:schemeClr val="bg1">
                    <a:lumMod val="65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1896FFF-EE79-48F3-994A-E4DF993FFBA0}"/>
                </a:ext>
              </a:extLst>
            </p:cNvPr>
            <p:cNvSpPr txBox="1"/>
            <p:nvPr/>
          </p:nvSpPr>
          <p:spPr>
            <a:xfrm>
              <a:off x="568374" y="4407574"/>
              <a:ext cx="11528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기대효과</a:t>
              </a:r>
              <a:endParaRPr lang="en-US" altLang="ko-KR" sz="2000" dirty="0">
                <a:solidFill>
                  <a:schemeClr val="bg1">
                    <a:lumMod val="65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endParaRP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9BFF6B0-11B2-4535-AA98-748346320C56}"/>
              </a:ext>
            </a:extLst>
          </p:cNvPr>
          <p:cNvSpPr/>
          <p:nvPr/>
        </p:nvSpPr>
        <p:spPr>
          <a:xfrm>
            <a:off x="271913" y="1229162"/>
            <a:ext cx="256469" cy="256469"/>
          </a:xfrm>
          <a:prstGeom prst="rect">
            <a:avLst/>
          </a:prstGeom>
          <a:noFill/>
          <a:ln w="88900">
            <a:solidFill>
              <a:srgbClr val="8F9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8717E1-6449-4A43-87CA-C4F0976BCD57}"/>
              </a:ext>
            </a:extLst>
          </p:cNvPr>
          <p:cNvSpPr txBox="1"/>
          <p:nvPr/>
        </p:nvSpPr>
        <p:spPr>
          <a:xfrm>
            <a:off x="2488921" y="343118"/>
            <a:ext cx="67409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293895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노인을 위한 심부름 서비스</a:t>
            </a:r>
            <a:endParaRPr lang="en-US" altLang="ko-KR" sz="4400" dirty="0">
              <a:solidFill>
                <a:srgbClr val="293895"/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A19AEF4-FBB6-4A5C-A2EB-40CA88B997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89" b="92873" l="4359" r="94408">
                        <a14:foregroundMark x1="8553" y1="41667" x2="20395" y2="48794"/>
                        <a14:foregroundMark x1="20395" y1="48794" x2="20724" y2="48794"/>
                        <a14:foregroundMark x1="26069" y1="26206" x2="23109" y2="48026"/>
                        <a14:foregroundMark x1="11184" y1="42873" x2="17434" y2="56469"/>
                        <a14:foregroundMark x1="17434" y1="56469" x2="20724" y2="58772"/>
                        <a14:foregroundMark x1="34128" y1="44846" x2="22204" y2="42105"/>
                        <a14:foregroundMark x1="30839" y1="45285" x2="26398" y2="56360"/>
                        <a14:foregroundMark x1="36184" y1="47588" x2="36184" y2="47588"/>
                        <a14:foregroundMark x1="4359" y1="34539" x2="4359" y2="34539"/>
                        <a14:foregroundMark x1="93668" y1="40461" x2="93668" y2="40461"/>
                        <a14:foregroundMark x1="93668" y1="40461" x2="94572" y2="41667"/>
                        <a14:foregroundMark x1="90378" y1="38048" x2="77549" y2="34539"/>
                        <a14:foregroundMark x1="82072" y1="33333" x2="82648" y2="33333"/>
                        <a14:foregroundMark x1="84128" y1="73794" x2="84128" y2="73794"/>
                        <a14:foregroundMark x1="84128" y1="73355" x2="84128" y2="73355"/>
                        <a14:foregroundMark x1="84704" y1="63048" x2="81414" y2="75439"/>
                        <a14:foregroundMark x1="68339" y1="66667" x2="69572" y2="69846"/>
                        <a14:foregroundMark x1="68092" y1="77412" x2="72204" y2="77412"/>
                        <a14:foregroundMark x1="59704" y1="6689" x2="59704" y2="6689"/>
                        <a14:foregroundMark x1="66283" y1="28180" x2="64474" y2="18640"/>
                        <a14:foregroundMark x1="25164" y1="25000" x2="25822" y2="25439"/>
                        <a14:foregroundMark x1="45477" y1="30921" x2="45477" y2="30921"/>
                        <a14:foregroundMark x1="47780" y1="35746" x2="44572" y2="30154"/>
                        <a14:foregroundMark x1="40049" y1="35307" x2="43092" y2="32895"/>
                        <a14:foregroundMark x1="45724" y1="29386" x2="43092" y2="30921"/>
                        <a14:foregroundMark x1="32648" y1="90899" x2="32648" y2="90899"/>
                        <a14:foregroundMark x1="94243" y1="80154" x2="94243" y2="80154"/>
                        <a14:foregroundMark x1="69819" y1="92873" x2="71299" y2="88048"/>
                        <a14:foregroundMark x1="22204" y1="26206" x2="23109" y2="23355"/>
                        <a14:foregroundMark x1="28207" y1="25768" x2="27549" y2="233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5296"/>
          <a:stretch/>
        </p:blipFill>
        <p:spPr>
          <a:xfrm>
            <a:off x="7497809" y="3489527"/>
            <a:ext cx="2019300" cy="27684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F6778AF-CCFC-4627-809F-77FA50717A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89" b="92873" l="4359" r="94408">
                        <a14:foregroundMark x1="8553" y1="41667" x2="20395" y2="48794"/>
                        <a14:foregroundMark x1="20395" y1="48794" x2="20724" y2="48794"/>
                        <a14:foregroundMark x1="26069" y1="26206" x2="23109" y2="48026"/>
                        <a14:foregroundMark x1="11184" y1="42873" x2="17434" y2="56469"/>
                        <a14:foregroundMark x1="17434" y1="56469" x2="20724" y2="58772"/>
                        <a14:foregroundMark x1="34128" y1="44846" x2="22204" y2="42105"/>
                        <a14:foregroundMark x1="30839" y1="45285" x2="26398" y2="56360"/>
                        <a14:foregroundMark x1="36184" y1="47588" x2="36184" y2="47588"/>
                        <a14:foregroundMark x1="4359" y1="34539" x2="4359" y2="34539"/>
                        <a14:foregroundMark x1="93668" y1="40461" x2="93668" y2="40461"/>
                        <a14:foregroundMark x1="93668" y1="40461" x2="94572" y2="41667"/>
                        <a14:foregroundMark x1="90378" y1="38048" x2="77549" y2="34539"/>
                        <a14:foregroundMark x1="82072" y1="33333" x2="82648" y2="33333"/>
                        <a14:foregroundMark x1="84128" y1="73794" x2="84128" y2="73794"/>
                        <a14:foregroundMark x1="84128" y1="73355" x2="84128" y2="73355"/>
                        <a14:foregroundMark x1="84704" y1="63048" x2="81414" y2="75439"/>
                        <a14:foregroundMark x1="68339" y1="66667" x2="69572" y2="69846"/>
                        <a14:foregroundMark x1="68092" y1="77412" x2="72204" y2="77412"/>
                        <a14:foregroundMark x1="59704" y1="6689" x2="59704" y2="6689"/>
                        <a14:foregroundMark x1="66283" y1="28180" x2="64474" y2="18640"/>
                        <a14:foregroundMark x1="25164" y1="25000" x2="25822" y2="25439"/>
                        <a14:foregroundMark x1="45477" y1="30921" x2="45477" y2="30921"/>
                        <a14:foregroundMark x1="47780" y1="35746" x2="44572" y2="30154"/>
                        <a14:foregroundMark x1="40049" y1="35307" x2="43092" y2="32895"/>
                        <a14:foregroundMark x1="45724" y1="29386" x2="43092" y2="30921"/>
                        <a14:foregroundMark x1="32648" y1="90899" x2="32648" y2="90899"/>
                        <a14:foregroundMark x1="94243" y1="80154" x2="94243" y2="80154"/>
                        <a14:foregroundMark x1="69819" y1="92873" x2="71299" y2="88048"/>
                        <a14:foregroundMark x1="22204" y1="26206" x2="23109" y2="23355"/>
                        <a14:foregroundMark x1="28207" y1="25768" x2="27549" y2="233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106" r="-1176"/>
          <a:stretch/>
        </p:blipFill>
        <p:spPr>
          <a:xfrm>
            <a:off x="9569594" y="3264963"/>
            <a:ext cx="1663700" cy="27684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15C8591-3414-41C0-8EBA-0438C26AC00D}"/>
              </a:ext>
            </a:extLst>
          </p:cNvPr>
          <p:cNvSpPr txBox="1"/>
          <p:nvPr/>
        </p:nvSpPr>
        <p:spPr>
          <a:xfrm>
            <a:off x="3373170" y="4976684"/>
            <a:ext cx="4124639" cy="941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외출이 위험한 노인들에게 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필요한 것을 공급하는 서비스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9FA6E4-FD1F-48AB-94A2-6BCE06047C05}"/>
              </a:ext>
            </a:extLst>
          </p:cNvPr>
          <p:cNvSpPr/>
          <p:nvPr/>
        </p:nvSpPr>
        <p:spPr>
          <a:xfrm>
            <a:off x="6485649" y="1700614"/>
            <a:ext cx="7473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1</a:t>
            </a:r>
            <a:endParaRPr lang="ko-KR" altLang="en-US" sz="7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3948AEB-B41C-47C5-990F-09E09AE69896}"/>
              </a:ext>
            </a:extLst>
          </p:cNvPr>
          <p:cNvSpPr/>
          <p:nvPr/>
        </p:nvSpPr>
        <p:spPr>
          <a:xfrm>
            <a:off x="2549433" y="4847417"/>
            <a:ext cx="7473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2</a:t>
            </a:r>
            <a:endParaRPr lang="ko-KR" altLang="en-US" sz="7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983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2B3A0ACC-E3FC-4D01-A323-42F7EB15A206}"/>
              </a:ext>
            </a:extLst>
          </p:cNvPr>
          <p:cNvSpPr/>
          <p:nvPr/>
        </p:nvSpPr>
        <p:spPr>
          <a:xfrm>
            <a:off x="2395738" y="1359211"/>
            <a:ext cx="4854051" cy="42934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D2E2B3-2C54-4E59-A80E-92C52A2F3F91}"/>
              </a:ext>
            </a:extLst>
          </p:cNvPr>
          <p:cNvSpPr txBox="1"/>
          <p:nvPr/>
        </p:nvSpPr>
        <p:spPr>
          <a:xfrm>
            <a:off x="2488921" y="343118"/>
            <a:ext cx="92143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293895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노년층에게 어떤 서비스가 필요할까</a:t>
            </a:r>
            <a:r>
              <a:rPr lang="en-US" altLang="ko-KR" sz="4400" dirty="0">
                <a:solidFill>
                  <a:srgbClr val="293895"/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?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A045447-6FD8-4B4F-AA25-CB2E97B50A76}"/>
              </a:ext>
            </a:extLst>
          </p:cNvPr>
          <p:cNvSpPr/>
          <p:nvPr/>
        </p:nvSpPr>
        <p:spPr>
          <a:xfrm>
            <a:off x="-1" y="0"/>
            <a:ext cx="1978926" cy="6858000"/>
          </a:xfrm>
          <a:prstGeom prst="rect">
            <a:avLst/>
          </a:prstGeom>
          <a:solidFill>
            <a:srgbClr val="293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3C614F1-9A15-47B5-8523-A77EA0BFDB56}"/>
              </a:ext>
            </a:extLst>
          </p:cNvPr>
          <p:cNvGrpSpPr/>
          <p:nvPr/>
        </p:nvGrpSpPr>
        <p:grpSpPr>
          <a:xfrm>
            <a:off x="565992" y="1612387"/>
            <a:ext cx="1168910" cy="2877883"/>
            <a:chOff x="552344" y="1929801"/>
            <a:chExt cx="1168910" cy="2877883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E173F59-4A57-45B6-861F-0247DF48551D}"/>
                </a:ext>
              </a:extLst>
            </p:cNvPr>
            <p:cNvSpPr txBox="1"/>
            <p:nvPr/>
          </p:nvSpPr>
          <p:spPr>
            <a:xfrm>
              <a:off x="552344" y="1929801"/>
              <a:ext cx="11689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200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defRPr>
              </a:lvl1pPr>
            </a:lstStyle>
            <a:p>
              <a:r>
                <a:rPr lang="ko-KR" altLang="en-US" dirty="0"/>
                <a:t>상황분석</a:t>
              </a:r>
              <a:endParaRPr lang="en-US" altLang="ko-KR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70B107F-8DFB-422B-BD34-E80C2D9790E7}"/>
                </a:ext>
              </a:extLst>
            </p:cNvPr>
            <p:cNvSpPr txBox="1"/>
            <p:nvPr/>
          </p:nvSpPr>
          <p:spPr>
            <a:xfrm>
              <a:off x="563565" y="2549244"/>
              <a:ext cx="11576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200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defRPr>
              </a:lvl1pPr>
            </a:lstStyle>
            <a:p>
              <a:r>
                <a:rPr lang="ko-KR" altLang="en-US"/>
                <a:t>목표설정</a:t>
              </a:r>
              <a:endParaRPr lang="en-US" altLang="ko-KR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D11243C-C007-4A1D-A67A-E99C7B8B6ED6}"/>
                </a:ext>
              </a:extLst>
            </p:cNvPr>
            <p:cNvSpPr txBox="1"/>
            <p:nvPr/>
          </p:nvSpPr>
          <p:spPr>
            <a:xfrm>
              <a:off x="557153" y="3168687"/>
              <a:ext cx="11641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2000">
                  <a:solidFill>
                    <a:schemeClr val="bg1">
                      <a:lumMod val="9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defRPr>
              </a:lvl1pPr>
            </a:lstStyle>
            <a:p>
              <a:r>
                <a:rPr lang="ko-KR" altLang="en-US" dirty="0"/>
                <a:t>분석과정</a:t>
              </a:r>
              <a:endParaRPr lang="en-US" altLang="ko-KR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D3CF08E-944C-4D72-831E-95A09CB0D4DA}"/>
                </a:ext>
              </a:extLst>
            </p:cNvPr>
            <p:cNvSpPr txBox="1"/>
            <p:nvPr/>
          </p:nvSpPr>
          <p:spPr>
            <a:xfrm>
              <a:off x="584404" y="3788130"/>
              <a:ext cx="11368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비즈니스</a:t>
              </a:r>
              <a:endParaRPr lang="en-US" altLang="ko-KR" sz="2000" dirty="0">
                <a:solidFill>
                  <a:schemeClr val="bg1">
                    <a:lumMod val="65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1896FFF-EE79-48F3-994A-E4DF993FFBA0}"/>
                </a:ext>
              </a:extLst>
            </p:cNvPr>
            <p:cNvSpPr txBox="1"/>
            <p:nvPr/>
          </p:nvSpPr>
          <p:spPr>
            <a:xfrm>
              <a:off x="568374" y="4407574"/>
              <a:ext cx="11528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a드림고딕5" panose="02020600000000000000" pitchFamily="18" charset="-127"/>
                  <a:ea typeface="a드림고딕5" panose="02020600000000000000" pitchFamily="18" charset="-127"/>
                </a:rPr>
                <a:t>기대효과</a:t>
              </a:r>
              <a:endParaRPr lang="en-US" altLang="ko-KR" sz="2000" dirty="0">
                <a:solidFill>
                  <a:schemeClr val="bg1">
                    <a:lumMod val="65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endParaRP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9BFF6B0-11B2-4535-AA98-748346320C56}"/>
              </a:ext>
            </a:extLst>
          </p:cNvPr>
          <p:cNvSpPr/>
          <p:nvPr/>
        </p:nvSpPr>
        <p:spPr>
          <a:xfrm>
            <a:off x="271913" y="1229162"/>
            <a:ext cx="256469" cy="256469"/>
          </a:xfrm>
          <a:prstGeom prst="rect">
            <a:avLst/>
          </a:prstGeom>
          <a:noFill/>
          <a:ln w="88900">
            <a:solidFill>
              <a:srgbClr val="8F9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ED3227-F31C-4ECF-84F2-0F06A3E2999A}"/>
              </a:ext>
            </a:extLst>
          </p:cNvPr>
          <p:cNvSpPr/>
          <p:nvPr/>
        </p:nvSpPr>
        <p:spPr>
          <a:xfrm>
            <a:off x="2415769" y="1427006"/>
            <a:ext cx="4542190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1) </a:t>
            </a:r>
            <a:r>
              <a:rPr lang="ko-KR" altLang="ko-KR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데이터 추출</a:t>
            </a:r>
          </a:p>
          <a:p>
            <a:pPr>
              <a:lnSpc>
                <a:spcPct val="120000"/>
              </a:lnSpc>
            </a:pPr>
            <a:endParaRPr lang="en-US" altLang="ko-KR" sz="300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-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물류 데이터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(CJ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올리브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네트웍스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기간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: 2019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년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,2020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년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2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월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-5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월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2019,2020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년도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동별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총 물류 건수 추출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-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서울시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동별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인구 중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동별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노인 인구 추출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2FB80B-AB4D-4421-A018-C96A13CEE640}"/>
              </a:ext>
            </a:extLst>
          </p:cNvPr>
          <p:cNvSpPr/>
          <p:nvPr/>
        </p:nvSpPr>
        <p:spPr>
          <a:xfrm>
            <a:off x="2415769" y="3002497"/>
            <a:ext cx="4834020" cy="1695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2) </a:t>
            </a:r>
            <a:r>
              <a:rPr lang="ko-KR" altLang="ko-KR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데이터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정제</a:t>
            </a:r>
            <a:endParaRPr lang="ko-KR" altLang="ko-KR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* 2019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년과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2020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년 비교를 위해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2020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년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2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월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29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일 데이터 삭제 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* 2019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년 합계와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2020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년 합계 데이터로 연간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동별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물류건수 변화율 도출 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*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연간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동별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물류 건수 변화율과 노인 인구 비율 데이터 상관계수 도출 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0512448-C5AD-4DF8-B76E-3165DEE46785}"/>
              </a:ext>
            </a:extLst>
          </p:cNvPr>
          <p:cNvSpPr/>
          <p:nvPr/>
        </p:nvSpPr>
        <p:spPr>
          <a:xfrm>
            <a:off x="2415769" y="4679553"/>
            <a:ext cx="4233247" cy="920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3)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결과</a:t>
            </a:r>
            <a:endParaRPr lang="en-US" altLang="ko-KR" sz="300" dirty="0">
              <a:solidFill>
                <a:schemeClr val="bg2">
                  <a:lumMod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두 변수의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피어슨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상관계수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=-0.38 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&gt;&gt;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뚜렷한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음적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상관관계가 있음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FF9CF03-C142-4C74-A218-B280E9030C86}"/>
              </a:ext>
            </a:extLst>
          </p:cNvPr>
          <p:cNvSpPr/>
          <p:nvPr/>
        </p:nvSpPr>
        <p:spPr>
          <a:xfrm>
            <a:off x="2701295" y="5830724"/>
            <a:ext cx="8695277" cy="72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노인인구 비율이 높은 지역일수록 물류 건수의 변화율이 적게 나타나는 것으로 보아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언택트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시대에도 노인들의 물류 이용은 크게 증가하지 않았다  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09A00F0-9AC3-4A43-A9A2-35E91C47214F}"/>
              </a:ext>
            </a:extLst>
          </p:cNvPr>
          <p:cNvSpPr/>
          <p:nvPr/>
        </p:nvSpPr>
        <p:spPr>
          <a:xfrm>
            <a:off x="2488921" y="5890914"/>
            <a:ext cx="137398" cy="359345"/>
          </a:xfrm>
          <a:prstGeom prst="rect">
            <a:avLst/>
          </a:prstGeom>
          <a:solidFill>
            <a:srgbClr val="293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454BD3-54FF-4CF1-ABF0-68C8A30B0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756" y="1359220"/>
            <a:ext cx="4293443" cy="429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475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1894</TotalTime>
  <Words>1663</Words>
  <Application>Microsoft Office PowerPoint</Application>
  <PresentationFormat>와이드스크린</PresentationFormat>
  <Paragraphs>409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a타이틀고딕2</vt:lpstr>
      <vt:lpstr>Arial</vt:lpstr>
      <vt:lpstr>맑은 고딕</vt:lpstr>
      <vt:lpstr>Helvetica Neue</vt:lpstr>
      <vt:lpstr>a드림고딕4</vt:lpstr>
      <vt:lpstr>a드림고딕5</vt:lpstr>
      <vt:lpstr>a타이틀고딕4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장민지</dc:creator>
  <cp:lastModifiedBy>장민지</cp:lastModifiedBy>
  <cp:revision>47</cp:revision>
  <dcterms:created xsi:type="dcterms:W3CDTF">2020-09-23T07:24:03Z</dcterms:created>
  <dcterms:modified xsi:type="dcterms:W3CDTF">2020-09-27T15:30:49Z</dcterms:modified>
</cp:coreProperties>
</file>